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85"/>
  </p:notesMasterIdLst>
  <p:sldIdLst>
    <p:sldId id="258" r:id="rId2"/>
    <p:sldId id="259" r:id="rId3"/>
    <p:sldId id="260" r:id="rId4"/>
    <p:sldId id="262" r:id="rId5"/>
    <p:sldId id="265" r:id="rId6"/>
    <p:sldId id="263" r:id="rId7"/>
    <p:sldId id="267" r:id="rId8"/>
    <p:sldId id="269" r:id="rId9"/>
    <p:sldId id="284" r:id="rId10"/>
    <p:sldId id="270" r:id="rId11"/>
    <p:sldId id="271" r:id="rId12"/>
    <p:sldId id="272" r:id="rId13"/>
    <p:sldId id="273" r:id="rId14"/>
    <p:sldId id="274" r:id="rId15"/>
    <p:sldId id="261" r:id="rId16"/>
    <p:sldId id="275" r:id="rId17"/>
    <p:sldId id="276" r:id="rId18"/>
    <p:sldId id="277" r:id="rId19"/>
    <p:sldId id="278" r:id="rId20"/>
    <p:sldId id="282" r:id="rId21"/>
    <p:sldId id="280" r:id="rId22"/>
    <p:sldId id="283" r:id="rId23"/>
    <p:sldId id="300" r:id="rId24"/>
    <p:sldId id="301" r:id="rId25"/>
    <p:sldId id="298" r:id="rId26"/>
    <p:sldId id="303" r:id="rId27"/>
    <p:sldId id="304" r:id="rId28"/>
    <p:sldId id="311" r:id="rId29"/>
    <p:sldId id="285" r:id="rId30"/>
    <p:sldId id="286" r:id="rId31"/>
    <p:sldId id="291" r:id="rId32"/>
    <p:sldId id="368" r:id="rId33"/>
    <p:sldId id="294" r:id="rId34"/>
    <p:sldId id="293" r:id="rId35"/>
    <p:sldId id="292" r:id="rId36"/>
    <p:sldId id="313" r:id="rId37"/>
    <p:sldId id="328" r:id="rId38"/>
    <p:sldId id="345" r:id="rId39"/>
    <p:sldId id="329" r:id="rId40"/>
    <p:sldId id="334" r:id="rId41"/>
    <p:sldId id="336" r:id="rId42"/>
    <p:sldId id="331" r:id="rId43"/>
    <p:sldId id="332" r:id="rId44"/>
    <p:sldId id="338" r:id="rId45"/>
    <p:sldId id="340" r:id="rId46"/>
    <p:sldId id="341" r:id="rId47"/>
    <p:sldId id="295" r:id="rId48"/>
    <p:sldId id="290" r:id="rId49"/>
    <p:sldId id="296" r:id="rId50"/>
    <p:sldId id="369" r:id="rId51"/>
    <p:sldId id="370" r:id="rId52"/>
    <p:sldId id="299" r:id="rId53"/>
    <p:sldId id="327" r:id="rId54"/>
    <p:sldId id="342" r:id="rId55"/>
    <p:sldId id="325" r:id="rId56"/>
    <p:sldId id="330" r:id="rId57"/>
    <p:sldId id="326" r:id="rId58"/>
    <p:sldId id="343" r:id="rId59"/>
    <p:sldId id="344" r:id="rId60"/>
    <p:sldId id="316" r:id="rId61"/>
    <p:sldId id="317" r:id="rId62"/>
    <p:sldId id="347" r:id="rId63"/>
    <p:sldId id="348" r:id="rId64"/>
    <p:sldId id="372" r:id="rId65"/>
    <p:sldId id="371" r:id="rId66"/>
    <p:sldId id="324" r:id="rId67"/>
    <p:sldId id="351" r:id="rId68"/>
    <p:sldId id="352" r:id="rId69"/>
    <p:sldId id="353" r:id="rId70"/>
    <p:sldId id="355" r:id="rId71"/>
    <p:sldId id="357" r:id="rId72"/>
    <p:sldId id="358" r:id="rId73"/>
    <p:sldId id="359" r:id="rId74"/>
    <p:sldId id="356" r:id="rId75"/>
    <p:sldId id="360" r:id="rId76"/>
    <p:sldId id="361" r:id="rId77"/>
    <p:sldId id="362" r:id="rId78"/>
    <p:sldId id="363" r:id="rId79"/>
    <p:sldId id="364" r:id="rId80"/>
    <p:sldId id="365" r:id="rId81"/>
    <p:sldId id="366" r:id="rId82"/>
    <p:sldId id="367" r:id="rId83"/>
    <p:sldId id="266" r:id="rId84"/>
  </p:sldIdLst>
  <p:sldSz cx="9144000" cy="6858000" type="screen4x3"/>
  <p:notesSz cx="6724650"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393" autoAdjust="0"/>
  </p:normalViewPr>
  <p:slideViewPr>
    <p:cSldViewPr snapToGrid="0" showGuides="1">
      <p:cViewPr varScale="1">
        <p:scale>
          <a:sx n="101" d="100"/>
          <a:sy n="101" d="100"/>
        </p:scale>
        <p:origin x="-1914" y="-84"/>
      </p:cViewPr>
      <p:guideLst>
        <p:guide orient="horz" pos="2160"/>
        <p:guide pos="2880"/>
      </p:guideLst>
    </p:cSldViewPr>
  </p:slideViewPr>
  <p:outlineViewPr>
    <p:cViewPr>
      <p:scale>
        <a:sx n="33" d="100"/>
        <a:sy n="33" d="100"/>
      </p:scale>
      <p:origin x="0" y="15438"/>
    </p:cViewPr>
  </p:outlineViewPr>
  <p:notesTextViewPr>
    <p:cViewPr>
      <p:scale>
        <a:sx n="1" d="1"/>
        <a:sy n="1" d="1"/>
      </p:scale>
      <p:origin x="0" y="0"/>
    </p:cViewPr>
  </p:notesTextViewPr>
  <p:sorterViewPr>
    <p:cViewPr varScale="1">
      <p:scale>
        <a:sx n="100" d="100"/>
        <a:sy n="100" d="100"/>
      </p:scale>
      <p:origin x="0" y="9126"/>
    </p:cViewPr>
  </p:sorterViewPr>
  <p:notesViewPr>
    <p:cSldViewPr snapToGrid="0" showGuides="1">
      <p:cViewPr varScale="1">
        <p:scale>
          <a:sx n="77" d="100"/>
          <a:sy n="77" d="100"/>
        </p:scale>
        <p:origin x="2904"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4015" cy="495427"/>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09079" y="0"/>
            <a:ext cx="2914015" cy="495427"/>
          </a:xfrm>
          <a:prstGeom prst="rect">
            <a:avLst/>
          </a:prstGeom>
        </p:spPr>
        <p:txBody>
          <a:bodyPr vert="horz" lIns="91440" tIns="45720" rIns="91440" bIns="45720" rtlCol="0"/>
          <a:lstStyle>
            <a:lvl1pPr algn="r">
              <a:defRPr sz="1200"/>
            </a:lvl1pPr>
          </a:lstStyle>
          <a:p>
            <a:fld id="{D750C372-F453-45BF-A000-596D2E4B53D4}" type="datetimeFigureOut">
              <a:rPr lang="en-GB" smtClean="0"/>
              <a:t>16/02/2018</a:t>
            </a:fld>
            <a:endParaRPr lang="en-GB"/>
          </a:p>
        </p:txBody>
      </p:sp>
      <p:sp>
        <p:nvSpPr>
          <p:cNvPr id="4" name="Slide Image Placeholder 3"/>
          <p:cNvSpPr>
            <a:spLocks noGrp="1" noRot="1" noChangeAspect="1"/>
          </p:cNvSpPr>
          <p:nvPr>
            <p:ph type="sldImg" idx="2"/>
          </p:nvPr>
        </p:nvSpPr>
        <p:spPr>
          <a:xfrm>
            <a:off x="1139825" y="1233488"/>
            <a:ext cx="4445000" cy="33337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2465" y="4751983"/>
            <a:ext cx="5379720" cy="388798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8824"/>
            <a:ext cx="2914015" cy="495426"/>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09079" y="9378824"/>
            <a:ext cx="2914015" cy="495426"/>
          </a:xfrm>
          <a:prstGeom prst="rect">
            <a:avLst/>
          </a:prstGeom>
        </p:spPr>
        <p:txBody>
          <a:bodyPr vert="horz" lIns="91440" tIns="45720" rIns="91440" bIns="45720" rtlCol="0" anchor="b"/>
          <a:lstStyle>
            <a:lvl1pPr algn="r">
              <a:defRPr sz="1200"/>
            </a:lvl1pPr>
          </a:lstStyle>
          <a:p>
            <a:fld id="{0D488CCA-59F5-4FE2-A8A4-5DF7C62C7B61}" type="slidenum">
              <a:rPr lang="en-GB" smtClean="0"/>
              <a:t>‹#›</a:t>
            </a:fld>
            <a:endParaRPr lang="en-GB"/>
          </a:p>
        </p:txBody>
      </p:sp>
    </p:spTree>
    <p:extLst>
      <p:ext uri="{BB962C8B-B14F-4D97-AF65-F5344CB8AC3E}">
        <p14:creationId xmlns:p14="http://schemas.microsoft.com/office/powerpoint/2010/main" val="3933141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sz="1600" b="1">
                <a:solidFill>
                  <a:schemeClr val="tx1"/>
                </a:solidFill>
                <a:latin typeface="Arial" charset="0"/>
                <a:ea typeface="ＭＳ Ｐゴシック" pitchFamily="34" charset="-128"/>
              </a:defRPr>
            </a:lvl1pPr>
            <a:lvl2pPr marL="737378" indent="-283607">
              <a:defRPr sz="1600" b="1">
                <a:solidFill>
                  <a:schemeClr val="tx1"/>
                </a:solidFill>
                <a:latin typeface="Arial" charset="0"/>
                <a:ea typeface="ＭＳ Ｐゴシック" pitchFamily="34" charset="-128"/>
              </a:defRPr>
            </a:lvl2pPr>
            <a:lvl3pPr marL="1134428" indent="-226886">
              <a:defRPr sz="1600" b="1">
                <a:solidFill>
                  <a:schemeClr val="tx1"/>
                </a:solidFill>
                <a:latin typeface="Arial" charset="0"/>
                <a:ea typeface="ＭＳ Ｐゴシック" pitchFamily="34" charset="-128"/>
              </a:defRPr>
            </a:lvl3pPr>
            <a:lvl4pPr marL="1588199" indent="-226886">
              <a:defRPr sz="1600" b="1">
                <a:solidFill>
                  <a:schemeClr val="tx1"/>
                </a:solidFill>
                <a:latin typeface="Arial" charset="0"/>
                <a:ea typeface="ＭＳ Ｐゴシック" pitchFamily="34" charset="-128"/>
              </a:defRPr>
            </a:lvl4pPr>
            <a:lvl5pPr marL="2041970" indent="-226886">
              <a:defRPr sz="1600" b="1">
                <a:solidFill>
                  <a:schemeClr val="tx1"/>
                </a:solidFill>
                <a:latin typeface="Arial" charset="0"/>
                <a:ea typeface="ＭＳ Ｐゴシック" pitchFamily="34" charset="-128"/>
              </a:defRPr>
            </a:lvl5pPr>
            <a:lvl6pPr marL="2495741" indent="-226886" eaLnBrk="0" fontAlgn="base" hangingPunct="0">
              <a:spcBef>
                <a:spcPct val="0"/>
              </a:spcBef>
              <a:spcAft>
                <a:spcPct val="0"/>
              </a:spcAft>
              <a:defRPr sz="1600" b="1">
                <a:solidFill>
                  <a:schemeClr val="tx1"/>
                </a:solidFill>
                <a:latin typeface="Arial" charset="0"/>
                <a:ea typeface="ＭＳ Ｐゴシック" pitchFamily="34" charset="-128"/>
              </a:defRPr>
            </a:lvl6pPr>
            <a:lvl7pPr marL="2949512" indent="-226886" eaLnBrk="0" fontAlgn="base" hangingPunct="0">
              <a:spcBef>
                <a:spcPct val="0"/>
              </a:spcBef>
              <a:spcAft>
                <a:spcPct val="0"/>
              </a:spcAft>
              <a:defRPr sz="1600" b="1">
                <a:solidFill>
                  <a:schemeClr val="tx1"/>
                </a:solidFill>
                <a:latin typeface="Arial" charset="0"/>
                <a:ea typeface="ＭＳ Ｐゴシック" pitchFamily="34" charset="-128"/>
              </a:defRPr>
            </a:lvl7pPr>
            <a:lvl8pPr marL="3403283" indent="-226886" eaLnBrk="0" fontAlgn="base" hangingPunct="0">
              <a:spcBef>
                <a:spcPct val="0"/>
              </a:spcBef>
              <a:spcAft>
                <a:spcPct val="0"/>
              </a:spcAft>
              <a:defRPr sz="1600" b="1">
                <a:solidFill>
                  <a:schemeClr val="tx1"/>
                </a:solidFill>
                <a:latin typeface="Arial" charset="0"/>
                <a:ea typeface="ＭＳ Ｐゴシック" pitchFamily="34" charset="-128"/>
              </a:defRPr>
            </a:lvl8pPr>
            <a:lvl9pPr marL="3857054" indent="-226886" eaLnBrk="0" fontAlgn="base" hangingPunct="0">
              <a:spcBef>
                <a:spcPct val="0"/>
              </a:spcBef>
              <a:spcAft>
                <a:spcPct val="0"/>
              </a:spcAft>
              <a:defRPr sz="1600" b="1">
                <a:solidFill>
                  <a:schemeClr val="tx1"/>
                </a:solidFill>
                <a:latin typeface="Arial" charset="0"/>
                <a:ea typeface="ＭＳ Ｐゴシック" pitchFamily="34" charset="-128"/>
              </a:defRPr>
            </a:lvl9pPr>
          </a:lstStyle>
          <a:p>
            <a:fld id="{10733246-B365-489E-8D50-61DC20535EF3}" type="slidenum">
              <a:rPr lang="en-US" altLang="en-US" sz="1200" b="0"/>
              <a:pPr/>
              <a:t>66</a:t>
            </a:fld>
            <a:endParaRPr lang="en-US" altLang="en-US" sz="1200" b="0"/>
          </a:p>
        </p:txBody>
      </p:sp>
      <p:sp>
        <p:nvSpPr>
          <p:cNvPr id="76803" name="Slide Image Placeholder 1"/>
          <p:cNvSpPr>
            <a:spLocks noGrp="1" noRot="1" noChangeAspect="1" noTextEdit="1"/>
          </p:cNvSpPr>
          <p:nvPr>
            <p:ph type="sldImg"/>
          </p:nvPr>
        </p:nvSpPr>
        <p:spPr>
          <a:xfrm>
            <a:off x="895350" y="741363"/>
            <a:ext cx="4933950" cy="3702050"/>
          </a:xfrm>
          <a:ln/>
        </p:spPr>
      </p:sp>
      <p:sp>
        <p:nvSpPr>
          <p:cNvPr id="76804" name="Notes Placeholder 2"/>
          <p:cNvSpPr>
            <a:spLocks noGrp="1"/>
          </p:cNvSpPr>
          <p:nvPr>
            <p:ph type="body" idx="1"/>
          </p:nvPr>
        </p:nvSpPr>
        <p:spPr>
          <a:noFill/>
        </p:spPr>
        <p:txBody>
          <a:bodyPr/>
          <a:lstStyle/>
          <a:p>
            <a:pPr defTabSz="453771">
              <a:spcBef>
                <a:spcPct val="0"/>
              </a:spcBef>
            </a:pPr>
            <a:r>
              <a:rPr lang="en-US" altLang="en-US"/>
              <a:t>hree randomized studies provided evidence on the effect of LDCT screening on lung cancer mortality, of which the National Lung Screening Trial was the most informative, demonstrating that among 53,454 participants enrolled, screening resulted in significantly fewer lung cancer deaths (356 vs 443 deaths; lung cancer−specific mortality, 274 vs 309 events per 100,000 person-years for LDCT and control groups, respectively; relative risk, 0.80; 95% CI, 0.73-0.93; absolute risk reduction, 0.33%; P = .004). The other 2 smaller studies showed no such benefit. In terms of potential harms of LDCT screening, across all trials and cohorts, approximately 20% of individuals in each round of screening had positive results requiring some degree of follow-up, while approximately 1% had lung cancer. There was marked heterogeneity in this finding and in the frequency of follow-up investigations, biopsies, and percentage of surgical procedures performed in patients with benign lesions. Major complications in those with benign conditions were rare.</a:t>
            </a:r>
            <a:r>
              <a:rPr lang="en-US" altLang="en-US" b="1"/>
              <a:t>CONCLUSION:Low-dose computed tomography screening may benefit individuals at an increased risk for lung cancer, but uncertainty exists about the potential harms of screening and the generalizability of results.</a:t>
            </a:r>
          </a:p>
          <a:p>
            <a:pPr defTabSz="453771">
              <a:spcBef>
                <a:spcPct val="0"/>
              </a:spcBef>
            </a:pPr>
            <a:r>
              <a:rPr lang="en-GB" altLang="en-US"/>
              <a:t>The result of the NLST is the first indication that any test can reduce deaths from lung cancer. The study involved more than 50,000 current and former heavy smokers — people who smoked the equivalent of a pack of cigarettes a day for 30 years — ages 55 to 74. Participants were randomized between low-dose spiral CT scan and chest X-ray at the start of the trial. They received annual screening tests for three years and then were followed for five years. The initial results of this trial revealed a reduction in lung cancer deaths with CT scan screening. The results showed 354 lung cancer deaths had occurred among those who had been screened with CT scan vs. 442 deaths among those who were screened with chest X-ray. That represents a 20.3 percent reduction with CT screening. </a:t>
            </a:r>
          </a:p>
          <a:p>
            <a:pPr defTabSz="453771">
              <a:spcBef>
                <a:spcPct val="0"/>
              </a:spcBef>
            </a:pPr>
            <a:endParaRPr lang="en-US" altLang="en-US"/>
          </a:p>
        </p:txBody>
      </p:sp>
      <p:sp>
        <p:nvSpPr>
          <p:cNvPr id="76805" name="Slide Number Placeholder 3"/>
          <p:cNvSpPr txBox="1">
            <a:spLocks noGrp="1"/>
          </p:cNvSpPr>
          <p:nvPr/>
        </p:nvSpPr>
        <p:spPr bwMode="auto">
          <a:xfrm>
            <a:off x="3808332" y="9378406"/>
            <a:ext cx="2914748" cy="49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54" tIns="45377" rIns="90754" bIns="45377" anchor="b"/>
          <a:lstStyle>
            <a:lvl1pPr defTabSz="457200">
              <a:defRPr sz="1600" b="1">
                <a:solidFill>
                  <a:schemeClr val="tx1"/>
                </a:solidFill>
                <a:latin typeface="Arial" charset="0"/>
                <a:ea typeface="ＭＳ Ｐゴシック" pitchFamily="34" charset="-128"/>
              </a:defRPr>
            </a:lvl1pPr>
            <a:lvl2pPr marL="742950" indent="-285750" defTabSz="457200">
              <a:defRPr sz="1600" b="1">
                <a:solidFill>
                  <a:schemeClr val="tx1"/>
                </a:solidFill>
                <a:latin typeface="Arial" charset="0"/>
                <a:ea typeface="ＭＳ Ｐゴシック" pitchFamily="34" charset="-128"/>
              </a:defRPr>
            </a:lvl2pPr>
            <a:lvl3pPr marL="1143000" indent="-228600" defTabSz="457200">
              <a:defRPr sz="1600" b="1">
                <a:solidFill>
                  <a:schemeClr val="tx1"/>
                </a:solidFill>
                <a:latin typeface="Arial" charset="0"/>
                <a:ea typeface="ＭＳ Ｐゴシック" pitchFamily="34" charset="-128"/>
              </a:defRPr>
            </a:lvl3pPr>
            <a:lvl4pPr marL="1600200" indent="-228600" defTabSz="457200">
              <a:defRPr sz="1600" b="1">
                <a:solidFill>
                  <a:schemeClr val="tx1"/>
                </a:solidFill>
                <a:latin typeface="Arial" charset="0"/>
                <a:ea typeface="ＭＳ Ｐゴシック" pitchFamily="34" charset="-128"/>
              </a:defRPr>
            </a:lvl4pPr>
            <a:lvl5pPr marL="2057400" indent="-228600" defTabSz="457200">
              <a:defRPr sz="1600" b="1">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r" eaLnBrk="1" hangingPunct="1"/>
            <a:fld id="{3D6D4025-CDBC-4DD3-9EB9-EFEC15C3009E}" type="slidenum">
              <a:rPr lang="en-US" altLang="en-US" sz="1200" b="0">
                <a:latin typeface="Calibri" pitchFamily="34" charset="0"/>
              </a:rPr>
              <a:pPr algn="r" eaLnBrk="1" hangingPunct="1"/>
              <a:t>66</a:t>
            </a:fld>
            <a:endParaRPr lang="en-US" altLang="en-US" sz="1200" b="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Split up and add tables from nodule guideline showing prevalence</a:t>
            </a:r>
          </a:p>
          <a:p>
            <a:r>
              <a:rPr lang="en-GB" dirty="0"/>
              <a:t>Take Table 4 from NLST paper</a:t>
            </a:r>
            <a:r>
              <a:rPr lang="en-GB" baseline="0" dirty="0"/>
              <a:t> for complications and update with UK </a:t>
            </a:r>
            <a:r>
              <a:rPr lang="en-GB" baseline="0"/>
              <a:t>surgery risks</a:t>
            </a:r>
            <a:endParaRPr lang="en-GB"/>
          </a:p>
        </p:txBody>
      </p:sp>
      <p:sp>
        <p:nvSpPr>
          <p:cNvPr id="4" name="Slide Number Placeholder 3"/>
          <p:cNvSpPr>
            <a:spLocks noGrp="1"/>
          </p:cNvSpPr>
          <p:nvPr>
            <p:ph type="sldNum" sz="quarter" idx="10"/>
          </p:nvPr>
        </p:nvSpPr>
        <p:spPr/>
        <p:txBody>
          <a:bodyPr/>
          <a:lstStyle/>
          <a:p>
            <a:fld id="{0D488CCA-59F5-4FE2-A8A4-5DF7C62C7B61}" type="slidenum">
              <a:rPr lang="en-GB" smtClean="0"/>
              <a:t>67</a:t>
            </a:fld>
            <a:endParaRPr lang="en-GB"/>
          </a:p>
        </p:txBody>
      </p:sp>
    </p:spTree>
    <p:extLst>
      <p:ext uri="{BB962C8B-B14F-4D97-AF65-F5344CB8AC3E}">
        <p14:creationId xmlns:p14="http://schemas.microsoft.com/office/powerpoint/2010/main" val="3616869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Split up and add tables from nodule guideline showing prevalence</a:t>
            </a:r>
          </a:p>
          <a:p>
            <a:r>
              <a:rPr lang="en-GB" dirty="0"/>
              <a:t>Take Table 4 from NLST paper</a:t>
            </a:r>
            <a:r>
              <a:rPr lang="en-GB" baseline="0" dirty="0"/>
              <a:t> for complications and update with UK </a:t>
            </a:r>
            <a:r>
              <a:rPr lang="en-GB" baseline="0"/>
              <a:t>surgery risks</a:t>
            </a:r>
            <a:endParaRPr lang="en-GB"/>
          </a:p>
        </p:txBody>
      </p:sp>
      <p:sp>
        <p:nvSpPr>
          <p:cNvPr id="4" name="Slide Number Placeholder 3"/>
          <p:cNvSpPr>
            <a:spLocks noGrp="1"/>
          </p:cNvSpPr>
          <p:nvPr>
            <p:ph type="sldNum" sz="quarter" idx="10"/>
          </p:nvPr>
        </p:nvSpPr>
        <p:spPr/>
        <p:txBody>
          <a:bodyPr/>
          <a:lstStyle/>
          <a:p>
            <a:fld id="{0D488CCA-59F5-4FE2-A8A4-5DF7C62C7B61}" type="slidenum">
              <a:rPr lang="en-GB" smtClean="0"/>
              <a:t>68</a:t>
            </a:fld>
            <a:endParaRPr lang="en-GB"/>
          </a:p>
        </p:txBody>
      </p:sp>
    </p:spTree>
    <p:extLst>
      <p:ext uri="{BB962C8B-B14F-4D97-AF65-F5344CB8AC3E}">
        <p14:creationId xmlns:p14="http://schemas.microsoft.com/office/powerpoint/2010/main" val="638431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Split up and add tables from nodule guideline showing prevalence</a:t>
            </a:r>
          </a:p>
          <a:p>
            <a:r>
              <a:rPr lang="en-GB" dirty="0"/>
              <a:t>Take Table 4 from NLST paper</a:t>
            </a:r>
            <a:r>
              <a:rPr lang="en-GB" baseline="0" dirty="0"/>
              <a:t> for complications and update with UK </a:t>
            </a:r>
            <a:r>
              <a:rPr lang="en-GB" baseline="0"/>
              <a:t>surgery risks</a:t>
            </a:r>
            <a:endParaRPr lang="en-GB"/>
          </a:p>
        </p:txBody>
      </p:sp>
      <p:sp>
        <p:nvSpPr>
          <p:cNvPr id="4" name="Slide Number Placeholder 3"/>
          <p:cNvSpPr>
            <a:spLocks noGrp="1"/>
          </p:cNvSpPr>
          <p:nvPr>
            <p:ph type="sldNum" sz="quarter" idx="10"/>
          </p:nvPr>
        </p:nvSpPr>
        <p:spPr/>
        <p:txBody>
          <a:bodyPr/>
          <a:lstStyle/>
          <a:p>
            <a:fld id="{0D488CCA-59F5-4FE2-A8A4-5DF7C62C7B61}" type="slidenum">
              <a:rPr lang="en-GB" smtClean="0"/>
              <a:t>69</a:t>
            </a:fld>
            <a:endParaRPr lang="en-GB"/>
          </a:p>
        </p:txBody>
      </p:sp>
    </p:spTree>
    <p:extLst>
      <p:ext uri="{BB962C8B-B14F-4D97-AF65-F5344CB8AC3E}">
        <p14:creationId xmlns:p14="http://schemas.microsoft.com/office/powerpoint/2010/main" val="1998282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3400" y="914400"/>
            <a:ext cx="7696200" cy="838200"/>
          </a:xfrm>
          <a:prstGeom prst="rect">
            <a:avLst/>
          </a:prstGeom>
        </p:spPr>
        <p:txBody>
          <a:bodyPr/>
          <a:lstStyle>
            <a:lvl1pPr>
              <a:defRPr sz="3000">
                <a:latin typeface="Arial" pitchFamily="34" charset="0"/>
                <a:cs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533400" y="1828799"/>
            <a:ext cx="6858000" cy="762000"/>
          </a:xfrm>
          <a:prstGeom prst="rect">
            <a:avLst/>
          </a:prstGeom>
        </p:spPr>
        <p:txBody>
          <a:bodyPr/>
          <a:lstStyle>
            <a:lvl1pPr marL="0" indent="0" algn="l">
              <a:buNone/>
              <a:defRPr>
                <a:solidFill>
                  <a:schemeClr val="tx1"/>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152400"/>
            <a:ext cx="2908300" cy="711200"/>
          </a:xfrm>
          <a:prstGeom prst="rect">
            <a:avLst/>
          </a:prstGeom>
        </p:spPr>
      </p:pic>
      <p:cxnSp>
        <p:nvCxnSpPr>
          <p:cNvPr id="6" name="Straight Connector 5"/>
          <p:cNvCxnSpPr/>
          <p:nvPr/>
        </p:nvCxnSpPr>
        <p:spPr>
          <a:xfrm>
            <a:off x="261258" y="6858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152400"/>
            <a:ext cx="2908300" cy="711200"/>
          </a:xfrm>
          <a:prstGeom prst="rect">
            <a:avLst/>
          </a:prstGeom>
        </p:spPr>
      </p:pic>
      <p:cxnSp>
        <p:nvCxnSpPr>
          <p:cNvPr id="9" name="Straight Connector 8"/>
          <p:cNvCxnSpPr/>
          <p:nvPr userDrawn="1"/>
        </p:nvCxnSpPr>
        <p:spPr>
          <a:xfrm>
            <a:off x="261258" y="6858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8585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4724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een Headline layout bottom">
    <p:spTree>
      <p:nvGrpSpPr>
        <p:cNvPr id="1" name=""/>
        <p:cNvGrpSpPr/>
        <p:nvPr/>
      </p:nvGrpSpPr>
      <p:grpSpPr>
        <a:xfrm>
          <a:off x="0" y="0"/>
          <a:ext cx="0" cy="0"/>
          <a:chOff x="0" y="0"/>
          <a:chExt cx="0" cy="0"/>
        </a:xfrm>
      </p:grpSpPr>
      <p:sp>
        <p:nvSpPr>
          <p:cNvPr id="2" name="Title 1"/>
          <p:cNvSpPr>
            <a:spLocks noGrp="1"/>
          </p:cNvSpPr>
          <p:nvPr>
            <p:ph type="title"/>
          </p:nvPr>
        </p:nvSpPr>
        <p:spPr>
          <a:xfrm>
            <a:off x="449943" y="381000"/>
            <a:ext cx="8229600" cy="762000"/>
          </a:xfrm>
          <a:prstGeom prst="rect">
            <a:avLst/>
          </a:prstGeom>
        </p:spPr>
        <p:txBody>
          <a:bodyPr/>
          <a:lstStyle>
            <a:lvl1pPr>
              <a:defRPr>
                <a:solidFill>
                  <a:srgbClr val="00AB4E"/>
                </a:solidFill>
              </a:defRPr>
            </a:lvl1pPr>
          </a:lstStyle>
          <a:p>
            <a:r>
              <a:rPr lang="en-US"/>
              <a:t>Click to edit Master title style</a:t>
            </a:r>
            <a:endParaRPr lang="en-GB" dirty="0"/>
          </a:p>
        </p:txBody>
      </p:sp>
      <p:sp>
        <p:nvSpPr>
          <p:cNvPr id="3" name="Content Placeholder 2"/>
          <p:cNvSpPr>
            <a:spLocks noGrp="1"/>
          </p:cNvSpPr>
          <p:nvPr>
            <p:ph idx="1"/>
          </p:nvPr>
        </p:nvSpPr>
        <p:spPr>
          <a:xfrm>
            <a:off x="449944" y="1371600"/>
            <a:ext cx="8229599" cy="43434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4" name="Straight Connector 3"/>
          <p:cNvCxnSpPr/>
          <p:nvPr/>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2"/>
          <a:stretch>
            <a:fillRect/>
          </a:stretch>
        </p:blipFill>
        <p:spPr>
          <a:xfrm>
            <a:off x="6324600" y="5943600"/>
            <a:ext cx="2908300" cy="711200"/>
          </a:xfrm>
          <a:prstGeom prst="rect">
            <a:avLst/>
          </a:prstGeom>
        </p:spPr>
      </p:pic>
      <p:cxnSp>
        <p:nvCxnSpPr>
          <p:cNvPr id="6" name="Straight Connector 5"/>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807145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7076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364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0929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urple Headline layout bottom">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762000"/>
          </a:xfrm>
          <a:prstGeom prst="rect">
            <a:avLst/>
          </a:prstGeom>
        </p:spPr>
        <p:txBody>
          <a:bodyPr/>
          <a:lstStyle>
            <a:lvl1pPr>
              <a:defRPr>
                <a:solidFill>
                  <a:srgbClr val="532E91"/>
                </a:solidFill>
              </a:defRPr>
            </a:lvl1pPr>
          </a:lstStyle>
          <a:p>
            <a:r>
              <a:rPr lang="en-US"/>
              <a:t>Click to edit Master title style</a:t>
            </a:r>
            <a:endParaRPr lang="en-GB" dirty="0"/>
          </a:p>
        </p:txBody>
      </p:sp>
      <p:sp>
        <p:nvSpPr>
          <p:cNvPr id="3" name="Content Placeholder 2"/>
          <p:cNvSpPr>
            <a:spLocks noGrp="1"/>
          </p:cNvSpPr>
          <p:nvPr>
            <p:ph idx="1"/>
          </p:nvPr>
        </p:nvSpPr>
        <p:spPr>
          <a:xfrm>
            <a:off x="381001" y="1371600"/>
            <a:ext cx="8229599" cy="44958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4" name="Straight Connector 3"/>
          <p:cNvCxnSpPr/>
          <p:nvPr/>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2"/>
          <a:stretch>
            <a:fillRect/>
          </a:stretch>
        </p:blipFill>
        <p:spPr>
          <a:xfrm>
            <a:off x="6324600" y="5943600"/>
            <a:ext cx="2908300" cy="711200"/>
          </a:xfrm>
          <a:prstGeom prst="rect">
            <a:avLst/>
          </a:prstGeom>
        </p:spPr>
      </p:pic>
      <p:cxnSp>
        <p:nvCxnSpPr>
          <p:cNvPr id="6" name="Straight Connector 5"/>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6799657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0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7891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de by side layout - logo bottom">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914400"/>
          </a:xfrm>
          <a:prstGeom prst="rect">
            <a:avLst/>
          </a:prstGeom>
        </p:spPr>
        <p:txBody>
          <a:bodyPr/>
          <a:lstStyle>
            <a:lvl1pPr>
              <a:defRPr/>
            </a:lvl1pPr>
          </a:lstStyle>
          <a:p>
            <a:r>
              <a:rPr lang="en-US"/>
              <a:t>Click to edit Master title style</a:t>
            </a:r>
            <a:endParaRPr lang="en-GB" dirty="0"/>
          </a:p>
        </p:txBody>
      </p:sp>
      <p:sp>
        <p:nvSpPr>
          <p:cNvPr id="4" name="Content Placeholder 3"/>
          <p:cNvSpPr>
            <a:spLocks noGrp="1"/>
          </p:cNvSpPr>
          <p:nvPr>
            <p:ph sz="half" idx="2"/>
          </p:nvPr>
        </p:nvSpPr>
        <p:spPr>
          <a:xfrm>
            <a:off x="457200" y="1752600"/>
            <a:ext cx="4040188" cy="4191000"/>
          </a:xfrm>
          <a:prstGeom prst="rect">
            <a:avLst/>
          </a:prstGeom>
        </p:spPr>
        <p:txBody>
          <a:bodyPr/>
          <a:lstStyle>
            <a:lvl1pPr>
              <a:defRPr sz="1800">
                <a:latin typeface="Arial" pitchFamily="34" charset="0"/>
                <a:cs typeface="Arial" pitchFamily="34" charset="0"/>
              </a:defRPr>
            </a:lvl1pPr>
            <a:lvl2pPr>
              <a:defRPr sz="1500">
                <a:latin typeface="Arial" pitchFamily="34" charset="0"/>
                <a:cs typeface="Arial" pitchFamily="34" charset="0"/>
              </a:defRPr>
            </a:lvl2pPr>
            <a:lvl3pPr>
              <a:defRPr sz="1350">
                <a:latin typeface="Arial" pitchFamily="34" charset="0"/>
                <a:cs typeface="Arial" pitchFamily="34" charset="0"/>
              </a:defRPr>
            </a:lvl3pPr>
            <a:lvl4pPr>
              <a:defRPr sz="1200">
                <a:latin typeface="Arial" pitchFamily="34" charset="0"/>
                <a:cs typeface="Arial" pitchFamily="34" charset="0"/>
              </a:defRPr>
            </a:lvl4pPr>
            <a:lvl5pPr>
              <a:defRPr sz="1200">
                <a:latin typeface="Arial" pitchFamily="34" charset="0"/>
                <a:cs typeface="Arial" pitchFamily="34" charset="0"/>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ontent Placeholder 5"/>
          <p:cNvSpPr>
            <a:spLocks noGrp="1"/>
          </p:cNvSpPr>
          <p:nvPr>
            <p:ph sz="quarter" idx="4"/>
          </p:nvPr>
        </p:nvSpPr>
        <p:spPr>
          <a:xfrm>
            <a:off x="4645026" y="1752600"/>
            <a:ext cx="4041775" cy="4191000"/>
          </a:xfrm>
          <a:prstGeom prst="rect">
            <a:avLst/>
          </a:prstGeom>
        </p:spPr>
        <p:txBody>
          <a:bodyPr/>
          <a:lstStyle>
            <a:lvl1pPr>
              <a:defRPr sz="1800">
                <a:latin typeface="Arial" pitchFamily="34" charset="0"/>
                <a:cs typeface="Arial" pitchFamily="34" charset="0"/>
              </a:defRPr>
            </a:lvl1pPr>
            <a:lvl2pPr>
              <a:defRPr sz="1500">
                <a:latin typeface="Arial" pitchFamily="34" charset="0"/>
                <a:cs typeface="Arial" pitchFamily="34" charset="0"/>
              </a:defRPr>
            </a:lvl2pPr>
            <a:lvl3pPr>
              <a:defRPr sz="1350">
                <a:latin typeface="Arial" pitchFamily="34" charset="0"/>
                <a:cs typeface="Arial" pitchFamily="34" charset="0"/>
              </a:defRPr>
            </a:lvl3pPr>
            <a:lvl4pPr>
              <a:defRPr sz="1200">
                <a:latin typeface="Arial" pitchFamily="34" charset="0"/>
                <a:cs typeface="Arial" pitchFamily="34" charset="0"/>
              </a:defRPr>
            </a:lvl4pPr>
            <a:lvl5pPr>
              <a:defRPr sz="1200">
                <a:latin typeface="Arial" pitchFamily="34" charset="0"/>
                <a:cs typeface="Arial" pitchFamily="34" charset="0"/>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5" name="Straight Connector 4"/>
          <p:cNvCxnSpPr/>
          <p:nvPr/>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2"/>
          <a:stretch>
            <a:fillRect/>
          </a:stretch>
        </p:blipFill>
        <p:spPr>
          <a:xfrm>
            <a:off x="6324600" y="5943600"/>
            <a:ext cx="2908300" cy="711200"/>
          </a:xfrm>
          <a:prstGeom prst="rect">
            <a:avLst/>
          </a:prstGeom>
        </p:spPr>
      </p:pic>
      <p:cxnSp>
        <p:nvCxnSpPr>
          <p:cNvPr id="8" name="Straight Connector 7"/>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1373385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9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1495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344556" y="-132896"/>
            <a:ext cx="2908300" cy="711200"/>
          </a:xfrm>
          <a:prstGeom prst="rect">
            <a:avLst/>
          </a:prstGeom>
        </p:spPr>
      </p:pic>
      <p:sp>
        <p:nvSpPr>
          <p:cNvPr id="6" name="Content Placeholder 2"/>
          <p:cNvSpPr>
            <a:spLocks noGrp="1"/>
          </p:cNvSpPr>
          <p:nvPr>
            <p:ph idx="1"/>
          </p:nvPr>
        </p:nvSpPr>
        <p:spPr>
          <a:xfrm>
            <a:off x="736796" y="1905000"/>
            <a:ext cx="7655895" cy="32004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Box 8"/>
          <p:cNvSpPr txBox="1"/>
          <p:nvPr/>
        </p:nvSpPr>
        <p:spPr>
          <a:xfrm>
            <a:off x="762000" y="1143002"/>
            <a:ext cx="7620000" cy="461665"/>
          </a:xfrm>
          <a:prstGeom prst="rect">
            <a:avLst/>
          </a:prstGeom>
          <a:noFill/>
        </p:spPr>
        <p:txBody>
          <a:bodyPr wrap="square" rtlCol="0">
            <a:spAutoFit/>
          </a:bodyPr>
          <a:lstStyle/>
          <a:p>
            <a:r>
              <a:rPr lang="en-US" sz="2400" dirty="0">
                <a:solidFill>
                  <a:prstClr val="black"/>
                </a:solidFill>
              </a:rPr>
              <a:t>Click to edit Master text styles</a:t>
            </a:r>
          </a:p>
        </p:txBody>
      </p:sp>
      <p:pic>
        <p:nvPicPr>
          <p:cNvPr id="5" name="Picture 4"/>
          <p:cNvPicPr>
            <a:picLocks noChangeAspect="1"/>
          </p:cNvPicPr>
          <p:nvPr userDrawn="1"/>
        </p:nvPicPr>
        <p:blipFill>
          <a:blip r:embed="rId2"/>
          <a:stretch>
            <a:fillRect/>
          </a:stretch>
        </p:blipFill>
        <p:spPr>
          <a:xfrm>
            <a:off x="6344556" y="-132896"/>
            <a:ext cx="2908300" cy="711200"/>
          </a:xfrm>
          <a:prstGeom prst="rect">
            <a:avLst/>
          </a:prstGeom>
        </p:spPr>
      </p:pic>
      <p:sp>
        <p:nvSpPr>
          <p:cNvPr id="8" name="TextBox 7"/>
          <p:cNvSpPr txBox="1"/>
          <p:nvPr userDrawn="1"/>
        </p:nvSpPr>
        <p:spPr>
          <a:xfrm>
            <a:off x="762000" y="1143002"/>
            <a:ext cx="7620000" cy="461665"/>
          </a:xfrm>
          <a:prstGeom prst="rect">
            <a:avLst/>
          </a:prstGeom>
          <a:noFill/>
        </p:spPr>
        <p:txBody>
          <a:bodyPr wrap="square" rtlCol="0">
            <a:spAutoFit/>
          </a:bodyPr>
          <a:lstStyle/>
          <a:p>
            <a:r>
              <a:rPr lang="en-US" sz="2400" dirty="0">
                <a:solidFill>
                  <a:prstClr val="black"/>
                </a:solidFill>
              </a:rPr>
              <a:t>Click to edit Master text styles</a:t>
            </a:r>
          </a:p>
        </p:txBody>
      </p:sp>
    </p:spTree>
    <p:extLst>
      <p:ext uri="{BB962C8B-B14F-4D97-AF65-F5344CB8AC3E}">
        <p14:creationId xmlns:p14="http://schemas.microsoft.com/office/powerpoint/2010/main" val="660991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3032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8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1833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7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878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6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0450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5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450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4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9515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3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3167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2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8823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203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0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6803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9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7275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ndard layout - Logo bottom">
    <p:spTree>
      <p:nvGrpSpPr>
        <p:cNvPr id="1" name=""/>
        <p:cNvGrpSpPr/>
        <p:nvPr/>
      </p:nvGrpSpPr>
      <p:grpSpPr>
        <a:xfrm>
          <a:off x="0" y="0"/>
          <a:ext cx="0" cy="0"/>
          <a:chOff x="0" y="0"/>
          <a:chExt cx="0" cy="0"/>
        </a:xfrm>
      </p:grpSpPr>
      <p:cxnSp>
        <p:nvCxnSpPr>
          <p:cNvPr id="7" name="Straight Connector 6"/>
          <p:cNvCxnSpPr/>
          <p:nvPr/>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2"/>
          <a:stretch>
            <a:fillRect/>
          </a:stretch>
        </p:blipFill>
        <p:spPr>
          <a:xfrm>
            <a:off x="6324600" y="5943600"/>
            <a:ext cx="2908300" cy="711200"/>
          </a:xfrm>
          <a:prstGeom prst="rect">
            <a:avLst/>
          </a:prstGeom>
        </p:spPr>
      </p:pic>
      <p:sp>
        <p:nvSpPr>
          <p:cNvPr id="9" name="Content Placeholder 2"/>
          <p:cNvSpPr>
            <a:spLocks noGrp="1"/>
          </p:cNvSpPr>
          <p:nvPr>
            <p:ph idx="1"/>
          </p:nvPr>
        </p:nvSpPr>
        <p:spPr>
          <a:xfrm>
            <a:off x="457200" y="19050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5334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cxnSp>
        <p:nvCxnSpPr>
          <p:cNvPr id="6" name="Straight Connector 5"/>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3018158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0989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A033AA48-2C7E-4C36-BA34-0630D79FB439}" type="datetimeFigureOut">
              <a:rPr lang="en-GB" smtClean="0">
                <a:solidFill>
                  <a:prstClr val="black"/>
                </a:solidFill>
              </a:rPr>
              <a:pPr/>
              <a:t>16/02/2018</a:t>
            </a:fld>
            <a:endParaRPr lang="en-GB">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FAB23D54-638B-40AC-9269-495D139558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1096564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A033AA48-2C7E-4C36-BA34-0630D79FB439}" type="datetimeFigureOut">
              <a:rPr lang="en-GB" smtClean="0">
                <a:solidFill>
                  <a:prstClr val="black"/>
                </a:solidFill>
              </a:rPr>
              <a:pPr/>
              <a:t>16/02/2018</a:t>
            </a:fld>
            <a:endParaRPr lang="en-GB">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FAB23D54-638B-40AC-9269-495D139558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1531617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fld id="{A033AA48-2C7E-4C36-BA34-0630D79FB439}" type="datetimeFigureOut">
              <a:rPr lang="en-GB" smtClean="0">
                <a:solidFill>
                  <a:prstClr val="black"/>
                </a:solidFill>
              </a:rPr>
              <a:pPr/>
              <a:t>16/02/2018</a:t>
            </a:fld>
            <a:endParaRPr lang="en-GB">
              <a:solidFill>
                <a:prstClr val="black"/>
              </a:solidFill>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endParaRPr lang="en-GB">
              <a:solidFill>
                <a:prstClr val="black"/>
              </a:solidFill>
            </a:endParaRPr>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fld id="{FAB23D54-638B-40AC-9269-495D139558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2721768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1500" b="1"/>
            </a:lvl1pPr>
          </a:lstStyle>
          <a:p>
            <a:r>
              <a:rPr lang="en-US"/>
              <a:t>Click to edit Master title style</a:t>
            </a:r>
            <a:endParaRPr lang="en-GB"/>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A033AA48-2C7E-4C36-BA34-0630D79FB439}" type="datetimeFigureOut">
              <a:rPr lang="en-GB" smtClean="0">
                <a:solidFill>
                  <a:prstClr val="black"/>
                </a:solidFill>
              </a:rPr>
              <a:pPr/>
              <a:t>16/02/2018</a:t>
            </a:fld>
            <a:endParaRPr lang="en-GB">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FAB23D54-638B-40AC-9269-495D139558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076904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A033AA48-2C7E-4C36-BA34-0630D79FB439}" type="datetimeFigureOut">
              <a:rPr lang="en-GB" smtClean="0">
                <a:solidFill>
                  <a:prstClr val="black"/>
                </a:solidFill>
              </a:rPr>
              <a:pPr/>
              <a:t>16/02/2018</a:t>
            </a:fld>
            <a:endParaRPr lang="en-GB">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FAB23D54-638B-40AC-9269-495D139558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1191938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A033AA48-2C7E-4C36-BA34-0630D79FB439}" type="datetimeFigureOut">
              <a:rPr lang="en-GB" smtClean="0">
                <a:solidFill>
                  <a:prstClr val="black"/>
                </a:solidFill>
              </a:rPr>
              <a:pPr/>
              <a:t>16/02/2018</a:t>
            </a:fld>
            <a:endParaRPr lang="en-GB">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FAB23D54-638B-40AC-9269-495D139558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6602795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A033AA48-2C7E-4C36-BA34-0630D79FB439}" type="datetimeFigureOut">
              <a:rPr lang="en-GB" smtClean="0">
                <a:solidFill>
                  <a:prstClr val="black"/>
                </a:solidFill>
              </a:rPr>
              <a:pPr/>
              <a:t>16/02/2018</a:t>
            </a:fld>
            <a:endParaRPr lang="en-GB">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FAB23D54-638B-40AC-9269-495D1395586C}"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9406087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1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489925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tandard layout - Logo bottom">
    <p:spTree>
      <p:nvGrpSpPr>
        <p:cNvPr id="1" name=""/>
        <p:cNvGrpSpPr/>
        <p:nvPr/>
      </p:nvGrpSpPr>
      <p:grpSpPr>
        <a:xfrm>
          <a:off x="0" y="0"/>
          <a:ext cx="0" cy="0"/>
          <a:chOff x="0" y="0"/>
          <a:chExt cx="0" cy="0"/>
        </a:xfrm>
      </p:grpSpPr>
      <p:cxnSp>
        <p:nvCxnSpPr>
          <p:cNvPr id="7" name="Straight Connector 6"/>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6324600" y="5943600"/>
            <a:ext cx="2908300" cy="711200"/>
          </a:xfrm>
          <a:prstGeom prst="rect">
            <a:avLst/>
          </a:prstGeom>
        </p:spPr>
      </p:pic>
      <p:sp>
        <p:nvSpPr>
          <p:cNvPr id="9" name="Content Placeholder 2"/>
          <p:cNvSpPr>
            <a:spLocks noGrp="1"/>
          </p:cNvSpPr>
          <p:nvPr>
            <p:ph idx="1"/>
          </p:nvPr>
        </p:nvSpPr>
        <p:spPr>
          <a:xfrm>
            <a:off x="457200" y="19050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5334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413068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4127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2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531667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ue Headline layout bottom">
    <p:spTree>
      <p:nvGrpSpPr>
        <p:cNvPr id="1" name=""/>
        <p:cNvGrpSpPr/>
        <p:nvPr/>
      </p:nvGrpSpPr>
      <p:grpSpPr>
        <a:xfrm>
          <a:off x="0" y="0"/>
          <a:ext cx="0" cy="0"/>
          <a:chOff x="0" y="0"/>
          <a:chExt cx="0" cy="0"/>
        </a:xfrm>
      </p:grpSpPr>
      <p:sp>
        <p:nvSpPr>
          <p:cNvPr id="2" name="Title 1"/>
          <p:cNvSpPr>
            <a:spLocks noGrp="1"/>
          </p:cNvSpPr>
          <p:nvPr>
            <p:ph type="title"/>
          </p:nvPr>
        </p:nvSpPr>
        <p:spPr>
          <a:xfrm>
            <a:off x="449943" y="533400"/>
            <a:ext cx="8229600" cy="1143000"/>
          </a:xfrm>
          <a:prstGeom prst="rect">
            <a:avLst/>
          </a:prstGeom>
        </p:spPr>
        <p:txBody>
          <a:bodyPr/>
          <a:lstStyle>
            <a:lvl1pPr>
              <a:defRPr>
                <a:solidFill>
                  <a:srgbClr val="007BC3"/>
                </a:solidFill>
              </a:defRPr>
            </a:lvl1pPr>
          </a:lstStyle>
          <a:p>
            <a:r>
              <a:rPr lang="en-US" dirty="0"/>
              <a:t>Click to edit Master title style</a:t>
            </a:r>
            <a:endParaRPr lang="en-GB" dirty="0"/>
          </a:p>
        </p:txBody>
      </p:sp>
      <p:sp>
        <p:nvSpPr>
          <p:cNvPr id="6" name="Content Placeholder 2"/>
          <p:cNvSpPr>
            <a:spLocks noGrp="1"/>
          </p:cNvSpPr>
          <p:nvPr>
            <p:ph idx="1"/>
          </p:nvPr>
        </p:nvSpPr>
        <p:spPr>
          <a:xfrm>
            <a:off x="457200" y="19050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4" name="Straight Connector 3"/>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16055735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3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6123850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Pink Headline layout bottom">
    <p:spTree>
      <p:nvGrpSpPr>
        <p:cNvPr id="1" name=""/>
        <p:cNvGrpSpPr/>
        <p:nvPr/>
      </p:nvGrpSpPr>
      <p:grpSpPr>
        <a:xfrm>
          <a:off x="0" y="0"/>
          <a:ext cx="0" cy="0"/>
          <a:chOff x="0" y="0"/>
          <a:chExt cx="0" cy="0"/>
        </a:xfrm>
      </p:grpSpPr>
      <p:sp>
        <p:nvSpPr>
          <p:cNvPr id="2" name="Title 1"/>
          <p:cNvSpPr>
            <a:spLocks noGrp="1"/>
          </p:cNvSpPr>
          <p:nvPr>
            <p:ph type="title"/>
          </p:nvPr>
        </p:nvSpPr>
        <p:spPr>
          <a:xfrm>
            <a:off x="449943" y="381000"/>
            <a:ext cx="8229600" cy="762000"/>
          </a:xfrm>
          <a:prstGeom prst="rect">
            <a:avLst/>
          </a:prstGeom>
        </p:spPr>
        <p:txBody>
          <a:bodyPr/>
          <a:lstStyle>
            <a:lvl1pPr>
              <a:defRPr>
                <a:solidFill>
                  <a:srgbClr val="D70B8C"/>
                </a:solidFill>
              </a:defRPr>
            </a:lvl1pPr>
          </a:lstStyle>
          <a:p>
            <a:r>
              <a:rPr lang="en-US" dirty="0"/>
              <a:t>Click to edit Master title style</a:t>
            </a:r>
            <a:endParaRPr lang="en-GB" dirty="0"/>
          </a:p>
        </p:txBody>
      </p:sp>
      <p:sp>
        <p:nvSpPr>
          <p:cNvPr id="3" name="Content Placeholder 2"/>
          <p:cNvSpPr>
            <a:spLocks noGrp="1"/>
          </p:cNvSpPr>
          <p:nvPr>
            <p:ph idx="1"/>
          </p:nvPr>
        </p:nvSpPr>
        <p:spPr>
          <a:xfrm>
            <a:off x="457201" y="1371600"/>
            <a:ext cx="8229599" cy="43434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4" name="Straight Connector 3"/>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25290063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9375891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Orange Headline layout bottom">
    <p:spTree>
      <p:nvGrpSpPr>
        <p:cNvPr id="1" name=""/>
        <p:cNvGrpSpPr/>
        <p:nvPr/>
      </p:nvGrpSpPr>
      <p:grpSpPr>
        <a:xfrm>
          <a:off x="0" y="0"/>
          <a:ext cx="0" cy="0"/>
          <a:chOff x="0" y="0"/>
          <a:chExt cx="0" cy="0"/>
        </a:xfrm>
      </p:grpSpPr>
      <p:sp>
        <p:nvSpPr>
          <p:cNvPr id="2" name="Title 1"/>
          <p:cNvSpPr>
            <a:spLocks noGrp="1"/>
          </p:cNvSpPr>
          <p:nvPr>
            <p:ph type="title"/>
          </p:nvPr>
        </p:nvSpPr>
        <p:spPr>
          <a:xfrm>
            <a:off x="449943" y="381000"/>
            <a:ext cx="8229600" cy="762000"/>
          </a:xfrm>
          <a:prstGeom prst="rect">
            <a:avLst/>
          </a:prstGeom>
        </p:spPr>
        <p:txBody>
          <a:bodyPr/>
          <a:lstStyle>
            <a:lvl1pPr>
              <a:defRPr>
                <a:solidFill>
                  <a:srgbClr val="F58220"/>
                </a:solidFill>
              </a:defRPr>
            </a:lvl1pPr>
          </a:lstStyle>
          <a:p>
            <a:r>
              <a:rPr lang="en-US" dirty="0"/>
              <a:t>Click to edit Master title style</a:t>
            </a:r>
            <a:endParaRPr lang="en-GB" dirty="0"/>
          </a:p>
        </p:txBody>
      </p:sp>
      <p:sp>
        <p:nvSpPr>
          <p:cNvPr id="3" name="Content Placeholder 2"/>
          <p:cNvSpPr>
            <a:spLocks noGrp="1"/>
          </p:cNvSpPr>
          <p:nvPr>
            <p:ph idx="1"/>
          </p:nvPr>
        </p:nvSpPr>
        <p:spPr>
          <a:xfrm>
            <a:off x="457201" y="1371600"/>
            <a:ext cx="8229599" cy="44196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4" name="Straight Connector 3"/>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28520617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226203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Green Headline layout bottom">
    <p:spTree>
      <p:nvGrpSpPr>
        <p:cNvPr id="1" name=""/>
        <p:cNvGrpSpPr/>
        <p:nvPr/>
      </p:nvGrpSpPr>
      <p:grpSpPr>
        <a:xfrm>
          <a:off x="0" y="0"/>
          <a:ext cx="0" cy="0"/>
          <a:chOff x="0" y="0"/>
          <a:chExt cx="0" cy="0"/>
        </a:xfrm>
      </p:grpSpPr>
      <p:sp>
        <p:nvSpPr>
          <p:cNvPr id="2" name="Title 1"/>
          <p:cNvSpPr>
            <a:spLocks noGrp="1"/>
          </p:cNvSpPr>
          <p:nvPr>
            <p:ph type="title"/>
          </p:nvPr>
        </p:nvSpPr>
        <p:spPr>
          <a:xfrm>
            <a:off x="449943" y="381000"/>
            <a:ext cx="8229600" cy="762000"/>
          </a:xfrm>
          <a:prstGeom prst="rect">
            <a:avLst/>
          </a:prstGeom>
        </p:spPr>
        <p:txBody>
          <a:bodyPr/>
          <a:lstStyle>
            <a:lvl1pPr>
              <a:defRPr>
                <a:solidFill>
                  <a:srgbClr val="00AB4E"/>
                </a:solidFill>
              </a:defRPr>
            </a:lvl1pPr>
          </a:lstStyle>
          <a:p>
            <a:r>
              <a:rPr lang="en-US" dirty="0"/>
              <a:t>Click to edit Master title style</a:t>
            </a:r>
            <a:endParaRPr lang="en-GB" dirty="0"/>
          </a:p>
        </p:txBody>
      </p:sp>
      <p:sp>
        <p:nvSpPr>
          <p:cNvPr id="3" name="Content Placeholder 2"/>
          <p:cNvSpPr>
            <a:spLocks noGrp="1"/>
          </p:cNvSpPr>
          <p:nvPr>
            <p:ph idx="1"/>
          </p:nvPr>
        </p:nvSpPr>
        <p:spPr>
          <a:xfrm>
            <a:off x="449944" y="1371600"/>
            <a:ext cx="8229599" cy="43434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4" name="Straight Connector 3"/>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1913252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6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30144636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7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97520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Headline layout bottom">
    <p:spTree>
      <p:nvGrpSpPr>
        <p:cNvPr id="1" name=""/>
        <p:cNvGrpSpPr/>
        <p:nvPr/>
      </p:nvGrpSpPr>
      <p:grpSpPr>
        <a:xfrm>
          <a:off x="0" y="0"/>
          <a:ext cx="0" cy="0"/>
          <a:chOff x="0" y="0"/>
          <a:chExt cx="0" cy="0"/>
        </a:xfrm>
      </p:grpSpPr>
      <p:sp>
        <p:nvSpPr>
          <p:cNvPr id="2" name="Title 1"/>
          <p:cNvSpPr>
            <a:spLocks noGrp="1"/>
          </p:cNvSpPr>
          <p:nvPr>
            <p:ph type="title"/>
          </p:nvPr>
        </p:nvSpPr>
        <p:spPr>
          <a:xfrm>
            <a:off x="449943" y="533400"/>
            <a:ext cx="8229600" cy="1143000"/>
          </a:xfrm>
          <a:prstGeom prst="rect">
            <a:avLst/>
          </a:prstGeom>
        </p:spPr>
        <p:txBody>
          <a:bodyPr/>
          <a:lstStyle>
            <a:lvl1pPr>
              <a:defRPr>
                <a:solidFill>
                  <a:srgbClr val="007BC3"/>
                </a:solidFill>
              </a:defRPr>
            </a:lvl1pPr>
          </a:lstStyle>
          <a:p>
            <a:r>
              <a:rPr lang="en-US"/>
              <a:t>Click to edit Master title style</a:t>
            </a:r>
            <a:endParaRPr lang="en-GB" dirty="0"/>
          </a:p>
        </p:txBody>
      </p:sp>
      <p:sp>
        <p:nvSpPr>
          <p:cNvPr id="6" name="Content Placeholder 2"/>
          <p:cNvSpPr>
            <a:spLocks noGrp="1"/>
          </p:cNvSpPr>
          <p:nvPr>
            <p:ph idx="1"/>
          </p:nvPr>
        </p:nvSpPr>
        <p:spPr>
          <a:xfrm>
            <a:off x="457200" y="19050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4" name="Straight Connector 3"/>
          <p:cNvCxnSpPr/>
          <p:nvPr/>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2"/>
          <a:stretch>
            <a:fillRect/>
          </a:stretch>
        </p:blipFill>
        <p:spPr>
          <a:xfrm>
            <a:off x="6324600" y="5943600"/>
            <a:ext cx="2908300" cy="711200"/>
          </a:xfrm>
          <a:prstGeom prst="rect">
            <a:avLst/>
          </a:prstGeom>
        </p:spPr>
      </p:pic>
      <p:cxnSp>
        <p:nvCxnSpPr>
          <p:cNvPr id="7" name="Straight Connector 6"/>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26088788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8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1305194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Purple Headline layout bottom">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762000"/>
          </a:xfrm>
          <a:prstGeom prst="rect">
            <a:avLst/>
          </a:prstGeom>
        </p:spPr>
        <p:txBody>
          <a:bodyPr/>
          <a:lstStyle>
            <a:lvl1pPr>
              <a:defRPr>
                <a:solidFill>
                  <a:srgbClr val="532E9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381001" y="1371600"/>
            <a:ext cx="8229599" cy="44958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4" name="Straight Connector 3"/>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25372407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9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4861520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ide by side layout - logo bottom">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914400"/>
          </a:xfrm>
          <a:prstGeom prst="rect">
            <a:avLst/>
          </a:prstGeom>
        </p:spPr>
        <p:txBody>
          <a:bodyPr/>
          <a:lstStyle>
            <a:lvl1pPr>
              <a:defRPr/>
            </a:lvl1pPr>
          </a:lstStyle>
          <a:p>
            <a:r>
              <a:rPr lang="en-US" dirty="0"/>
              <a:t>Click to edit Master title style</a:t>
            </a:r>
            <a:endParaRPr lang="en-GB" dirty="0"/>
          </a:p>
        </p:txBody>
      </p:sp>
      <p:sp>
        <p:nvSpPr>
          <p:cNvPr id="4" name="Content Placeholder 3"/>
          <p:cNvSpPr>
            <a:spLocks noGrp="1"/>
          </p:cNvSpPr>
          <p:nvPr>
            <p:ph sz="half" idx="2"/>
          </p:nvPr>
        </p:nvSpPr>
        <p:spPr>
          <a:xfrm>
            <a:off x="457200" y="1752600"/>
            <a:ext cx="4040188" cy="4191000"/>
          </a:xfrm>
          <a:prstGeom prst="rect">
            <a:avLst/>
          </a:prstGeom>
        </p:spPr>
        <p:txBody>
          <a:bodyPr/>
          <a:lstStyle>
            <a:lvl1pPr>
              <a:defRPr sz="1800">
                <a:latin typeface="Arial" pitchFamily="34" charset="0"/>
                <a:cs typeface="Arial" pitchFamily="34" charset="0"/>
              </a:defRPr>
            </a:lvl1pPr>
            <a:lvl2pPr>
              <a:defRPr sz="1500">
                <a:latin typeface="Arial" pitchFamily="34" charset="0"/>
                <a:cs typeface="Arial" pitchFamily="34" charset="0"/>
              </a:defRPr>
            </a:lvl2pPr>
            <a:lvl3pPr>
              <a:defRPr sz="1350">
                <a:latin typeface="Arial" pitchFamily="34" charset="0"/>
                <a:cs typeface="Arial" pitchFamily="34" charset="0"/>
              </a:defRPr>
            </a:lvl3pPr>
            <a:lvl4pPr>
              <a:defRPr sz="1200">
                <a:latin typeface="Arial" pitchFamily="34" charset="0"/>
                <a:cs typeface="Arial" pitchFamily="34" charset="0"/>
              </a:defRPr>
            </a:lvl4pPr>
            <a:lvl5pPr>
              <a:defRPr sz="1200">
                <a:latin typeface="Arial" pitchFamily="34" charset="0"/>
                <a:cs typeface="Arial" pitchFamily="34" charset="0"/>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p:cNvSpPr>
            <a:spLocks noGrp="1"/>
          </p:cNvSpPr>
          <p:nvPr>
            <p:ph sz="quarter" idx="4"/>
          </p:nvPr>
        </p:nvSpPr>
        <p:spPr>
          <a:xfrm>
            <a:off x="4645026" y="1752600"/>
            <a:ext cx="4041775" cy="4191000"/>
          </a:xfrm>
          <a:prstGeom prst="rect">
            <a:avLst/>
          </a:prstGeom>
        </p:spPr>
        <p:txBody>
          <a:bodyPr/>
          <a:lstStyle>
            <a:lvl1pPr>
              <a:defRPr sz="1800">
                <a:latin typeface="Arial" pitchFamily="34" charset="0"/>
                <a:cs typeface="Arial" pitchFamily="34" charset="0"/>
              </a:defRPr>
            </a:lvl1pPr>
            <a:lvl2pPr>
              <a:defRPr sz="1500">
                <a:latin typeface="Arial" pitchFamily="34" charset="0"/>
                <a:cs typeface="Arial" pitchFamily="34" charset="0"/>
              </a:defRPr>
            </a:lvl2pPr>
            <a:lvl3pPr>
              <a:defRPr sz="1350">
                <a:latin typeface="Arial" pitchFamily="34" charset="0"/>
                <a:cs typeface="Arial" pitchFamily="34" charset="0"/>
              </a:defRPr>
            </a:lvl3pPr>
            <a:lvl4pPr>
              <a:defRPr sz="1200">
                <a:latin typeface="Arial" pitchFamily="34" charset="0"/>
                <a:cs typeface="Arial" pitchFamily="34" charset="0"/>
              </a:defRPr>
            </a:lvl4pPr>
            <a:lvl5pPr>
              <a:defRPr sz="1200">
                <a:latin typeface="Arial" pitchFamily="34" charset="0"/>
                <a:cs typeface="Arial" pitchFamily="34" charset="0"/>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5" name="Straight Connector 4"/>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6316663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0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4843029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6344556" y="-132896"/>
            <a:ext cx="2908300" cy="711200"/>
          </a:xfrm>
          <a:prstGeom prst="rect">
            <a:avLst/>
          </a:prstGeom>
        </p:spPr>
      </p:pic>
      <p:sp>
        <p:nvSpPr>
          <p:cNvPr id="6" name="Content Placeholder 2"/>
          <p:cNvSpPr>
            <a:spLocks noGrp="1"/>
          </p:cNvSpPr>
          <p:nvPr>
            <p:ph idx="1"/>
          </p:nvPr>
        </p:nvSpPr>
        <p:spPr>
          <a:xfrm>
            <a:off x="736796" y="1905000"/>
            <a:ext cx="7655895" cy="32004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Box 8"/>
          <p:cNvSpPr txBox="1"/>
          <p:nvPr userDrawn="1"/>
        </p:nvSpPr>
        <p:spPr>
          <a:xfrm>
            <a:off x="762000" y="1143002"/>
            <a:ext cx="7620000" cy="461665"/>
          </a:xfrm>
          <a:prstGeom prst="rect">
            <a:avLst/>
          </a:prstGeom>
          <a:noFill/>
        </p:spPr>
        <p:txBody>
          <a:bodyPr wrap="square" rtlCol="0">
            <a:spAutoFit/>
          </a:bodyPr>
          <a:lstStyle/>
          <a:p>
            <a:r>
              <a:rPr lang="en-US" sz="2400" dirty="0">
                <a:solidFill>
                  <a:prstClr val="black"/>
                </a:solidFill>
              </a:rPr>
              <a:t>Click to edit Master text styles</a:t>
            </a:r>
          </a:p>
        </p:txBody>
      </p:sp>
    </p:spTree>
    <p:extLst>
      <p:ext uri="{BB962C8B-B14F-4D97-AF65-F5344CB8AC3E}">
        <p14:creationId xmlns:p14="http://schemas.microsoft.com/office/powerpoint/2010/main" val="29920312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1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3744673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2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2557525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3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40974358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4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557119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51130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5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1205160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6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1819125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7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1097518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8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774501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9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5380579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0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2734760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1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a:stretch>
            <a:fillRect/>
          </a:stretch>
        </p:blipFill>
        <p:spPr>
          <a:xfrm>
            <a:off x="6324600" y="-25400"/>
            <a:ext cx="2908300" cy="711200"/>
          </a:xfrm>
          <a:prstGeom prst="rect">
            <a:avLst/>
          </a:prstGeom>
        </p:spPr>
      </p:pic>
      <p:cxnSp>
        <p:nvCxnSpPr>
          <p:cNvPr id="6" name="Straight Connector 5"/>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6689047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908050"/>
            <a:ext cx="8229600" cy="1143000"/>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79975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ink Headline layout bottom">
    <p:spTree>
      <p:nvGrpSpPr>
        <p:cNvPr id="1" name=""/>
        <p:cNvGrpSpPr/>
        <p:nvPr/>
      </p:nvGrpSpPr>
      <p:grpSpPr>
        <a:xfrm>
          <a:off x="0" y="0"/>
          <a:ext cx="0" cy="0"/>
          <a:chOff x="0" y="0"/>
          <a:chExt cx="0" cy="0"/>
        </a:xfrm>
      </p:grpSpPr>
      <p:sp>
        <p:nvSpPr>
          <p:cNvPr id="2" name="Title 1"/>
          <p:cNvSpPr>
            <a:spLocks noGrp="1"/>
          </p:cNvSpPr>
          <p:nvPr>
            <p:ph type="title"/>
          </p:nvPr>
        </p:nvSpPr>
        <p:spPr>
          <a:xfrm>
            <a:off x="449943" y="381000"/>
            <a:ext cx="8229600" cy="762000"/>
          </a:xfrm>
          <a:prstGeom prst="rect">
            <a:avLst/>
          </a:prstGeom>
        </p:spPr>
        <p:txBody>
          <a:bodyPr/>
          <a:lstStyle>
            <a:lvl1pPr>
              <a:defRPr>
                <a:solidFill>
                  <a:srgbClr val="D70B8C"/>
                </a:solidFill>
              </a:defRPr>
            </a:lvl1pPr>
          </a:lstStyle>
          <a:p>
            <a:r>
              <a:rPr lang="en-US"/>
              <a:t>Click to edit Master title style</a:t>
            </a:r>
            <a:endParaRPr lang="en-GB" dirty="0"/>
          </a:p>
        </p:txBody>
      </p:sp>
      <p:sp>
        <p:nvSpPr>
          <p:cNvPr id="3" name="Content Placeholder 2"/>
          <p:cNvSpPr>
            <a:spLocks noGrp="1"/>
          </p:cNvSpPr>
          <p:nvPr>
            <p:ph idx="1"/>
          </p:nvPr>
        </p:nvSpPr>
        <p:spPr>
          <a:xfrm>
            <a:off x="457201" y="1371600"/>
            <a:ext cx="8229599" cy="43434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4" name="Straight Connector 3"/>
          <p:cNvCxnSpPr/>
          <p:nvPr/>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2"/>
          <a:stretch>
            <a:fillRect/>
          </a:stretch>
        </p:blipFill>
        <p:spPr>
          <a:xfrm>
            <a:off x="6324600" y="5943600"/>
            <a:ext cx="2908300" cy="711200"/>
          </a:xfrm>
          <a:prstGeom prst="rect">
            <a:avLst/>
          </a:prstGeom>
        </p:spPr>
      </p:pic>
      <p:cxnSp>
        <p:nvCxnSpPr>
          <p:cNvPr id="6" name="Straight Connector 5"/>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3446490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Logo top statement bottom">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6324600" y="-25400"/>
            <a:ext cx="2908300" cy="711200"/>
          </a:xfrm>
          <a:prstGeom prst="rect">
            <a:avLst/>
          </a:prstGeom>
        </p:spPr>
      </p:pic>
      <p:cxnSp>
        <p:nvCxnSpPr>
          <p:cNvPr id="6" name="Straight Connector 5"/>
          <p:cNvCxnSpPr/>
          <p:nvPr/>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2133600"/>
            <a:ext cx="8229600" cy="38100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itle 1"/>
          <p:cNvSpPr>
            <a:spLocks noGrp="1"/>
          </p:cNvSpPr>
          <p:nvPr>
            <p:ph type="title"/>
          </p:nvPr>
        </p:nvSpPr>
        <p:spPr>
          <a:xfrm>
            <a:off x="449943" y="838200"/>
            <a:ext cx="8229600" cy="1143000"/>
          </a:xfrm>
          <a:prstGeom prst="rect">
            <a:avLst/>
          </a:prstGeom>
        </p:spPr>
        <p:txBody>
          <a:bodyPr/>
          <a:lstStyle>
            <a:lvl1pPr>
              <a:defRPr>
                <a:solidFill>
                  <a:schemeClr val="tx1"/>
                </a:solidFill>
              </a:defRPr>
            </a:lvl1pPr>
          </a:lstStyle>
          <a:p>
            <a:r>
              <a:rPr lang="en-US"/>
              <a:t>Click to edit Master title style</a:t>
            </a:r>
            <a:endParaRPr lang="en-GB"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333" y="6019802"/>
            <a:ext cx="9144000"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stretch>
            <a:fillRect/>
          </a:stretch>
        </p:blipFill>
        <p:spPr>
          <a:xfrm>
            <a:off x="6324600" y="-25400"/>
            <a:ext cx="2908300" cy="711200"/>
          </a:xfrm>
          <a:prstGeom prst="rect">
            <a:avLst/>
          </a:prstGeom>
        </p:spPr>
      </p:pic>
      <p:cxnSp>
        <p:nvCxnSpPr>
          <p:cNvPr id="11" name="Straight Connector 10"/>
          <p:cNvCxnSpPr/>
          <p:nvPr userDrawn="1"/>
        </p:nvCxnSpPr>
        <p:spPr>
          <a:xfrm>
            <a:off x="261258" y="7620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3880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range Headline layout bottom">
    <p:spTree>
      <p:nvGrpSpPr>
        <p:cNvPr id="1" name=""/>
        <p:cNvGrpSpPr/>
        <p:nvPr/>
      </p:nvGrpSpPr>
      <p:grpSpPr>
        <a:xfrm>
          <a:off x="0" y="0"/>
          <a:ext cx="0" cy="0"/>
          <a:chOff x="0" y="0"/>
          <a:chExt cx="0" cy="0"/>
        </a:xfrm>
      </p:grpSpPr>
      <p:sp>
        <p:nvSpPr>
          <p:cNvPr id="2" name="Title 1"/>
          <p:cNvSpPr>
            <a:spLocks noGrp="1"/>
          </p:cNvSpPr>
          <p:nvPr>
            <p:ph type="title"/>
          </p:nvPr>
        </p:nvSpPr>
        <p:spPr>
          <a:xfrm>
            <a:off x="449943" y="381000"/>
            <a:ext cx="8229600" cy="762000"/>
          </a:xfrm>
          <a:prstGeom prst="rect">
            <a:avLst/>
          </a:prstGeom>
        </p:spPr>
        <p:txBody>
          <a:bodyPr/>
          <a:lstStyle>
            <a:lvl1pPr>
              <a:defRPr>
                <a:solidFill>
                  <a:srgbClr val="F58220"/>
                </a:solidFill>
              </a:defRPr>
            </a:lvl1pPr>
          </a:lstStyle>
          <a:p>
            <a:r>
              <a:rPr lang="en-US"/>
              <a:t>Click to edit Master title style</a:t>
            </a:r>
            <a:endParaRPr lang="en-GB" dirty="0"/>
          </a:p>
        </p:txBody>
      </p:sp>
      <p:sp>
        <p:nvSpPr>
          <p:cNvPr id="3" name="Content Placeholder 2"/>
          <p:cNvSpPr>
            <a:spLocks noGrp="1"/>
          </p:cNvSpPr>
          <p:nvPr>
            <p:ph idx="1"/>
          </p:nvPr>
        </p:nvSpPr>
        <p:spPr>
          <a:xfrm>
            <a:off x="457201" y="1371600"/>
            <a:ext cx="8229599" cy="4419600"/>
          </a:xfrm>
          <a:prstGeom prst="rect">
            <a:avLst/>
          </a:prstGeom>
        </p:spPr>
        <p:txBody>
          <a:bodyPr/>
          <a:lstStyle>
            <a:lvl1pPr>
              <a:defRPr sz="2100"/>
            </a:lvl1pPr>
            <a:lvl2pPr>
              <a:defRPr sz="1800"/>
            </a:lvl2pPr>
            <a:lvl3pPr>
              <a:defRPr sz="1500"/>
            </a:lvl3pPr>
            <a:lvl4pPr>
              <a:defRPr sz="1350"/>
            </a:lvl4pPr>
            <a:lvl5pPr>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4" name="Straight Connector 3"/>
          <p:cNvCxnSpPr/>
          <p:nvPr/>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2"/>
          <a:stretch>
            <a:fillRect/>
          </a:stretch>
        </p:blipFill>
        <p:spPr>
          <a:xfrm>
            <a:off x="6324600" y="5943600"/>
            <a:ext cx="2908300" cy="711200"/>
          </a:xfrm>
          <a:prstGeom prst="rect">
            <a:avLst/>
          </a:prstGeom>
        </p:spPr>
      </p:pic>
      <p:cxnSp>
        <p:nvCxnSpPr>
          <p:cNvPr id="6" name="Straight Connector 5"/>
          <p:cNvCxnSpPr/>
          <p:nvPr userDrawn="1"/>
        </p:nvCxnSpPr>
        <p:spPr>
          <a:xfrm>
            <a:off x="261258" y="6172200"/>
            <a:ext cx="8606972" cy="0"/>
          </a:xfrm>
          <a:prstGeom prst="line">
            <a:avLst/>
          </a:prstGeom>
          <a:ln w="12700" cmpd="sng">
            <a:solidFill>
              <a:srgbClr val="0068B9"/>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6324600" y="5943600"/>
            <a:ext cx="2908300" cy="711200"/>
          </a:xfrm>
          <a:prstGeom prst="rect">
            <a:avLst/>
          </a:prstGeom>
        </p:spPr>
      </p:pic>
    </p:spTree>
    <p:extLst>
      <p:ext uri="{BB962C8B-B14F-4D97-AF65-F5344CB8AC3E}">
        <p14:creationId xmlns:p14="http://schemas.microsoft.com/office/powerpoint/2010/main" val="27374373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0241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675" r:id="rId38"/>
    <p:sldLayoutId id="2147483676" r:id="rId39"/>
    <p:sldLayoutId id="2147483692" r:id="rId40"/>
    <p:sldLayoutId id="2147483677" r:id="rId41"/>
    <p:sldLayoutId id="2147483693" r:id="rId42"/>
    <p:sldLayoutId id="2147483678" r:id="rId43"/>
    <p:sldLayoutId id="2147483694" r:id="rId44"/>
    <p:sldLayoutId id="2147483679" r:id="rId45"/>
    <p:sldLayoutId id="2147483695" r:id="rId46"/>
    <p:sldLayoutId id="2147483680" r:id="rId47"/>
    <p:sldLayoutId id="2147483696" r:id="rId48"/>
    <p:sldLayoutId id="2147483697" r:id="rId49"/>
    <p:sldLayoutId id="2147483698" r:id="rId50"/>
    <p:sldLayoutId id="2147483681" r:id="rId51"/>
    <p:sldLayoutId id="2147483710" r:id="rId52"/>
    <p:sldLayoutId id="2147483682" r:id="rId53"/>
    <p:sldLayoutId id="2147483709" r:id="rId54"/>
    <p:sldLayoutId id="2147483683" r:id="rId55"/>
    <p:sldLayoutId id="2147483708" r:id="rId56"/>
    <p:sldLayoutId id="2147483707" r:id="rId57"/>
    <p:sldLayoutId id="2147483706" r:id="rId58"/>
    <p:sldLayoutId id="2147483705" r:id="rId59"/>
    <p:sldLayoutId id="2147483704" r:id="rId60"/>
    <p:sldLayoutId id="2147483703" r:id="rId61"/>
    <p:sldLayoutId id="2147483702" r:id="rId62"/>
    <p:sldLayoutId id="2147483701" r:id="rId63"/>
    <p:sldLayoutId id="2147483700" r:id="rId64"/>
    <p:sldLayoutId id="2147483699" r:id="rId65"/>
    <p:sldLayoutId id="2147483691" r:id="rId66"/>
    <p:sldLayoutId id="2147483749" r:id="rId67"/>
  </p:sldLayoutIdLst>
  <p:txStyles>
    <p:titleStyle>
      <a:lvl1pPr algn="l" defTabSz="685800" rtl="0" eaLnBrk="1" latinLnBrk="0" hangingPunct="1">
        <a:spcBef>
          <a:spcPct val="0"/>
        </a:spcBef>
        <a:buNone/>
        <a:defRPr sz="3300" b="1" kern="1200">
          <a:solidFill>
            <a:schemeClr val="tx1"/>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8.jpeg"/><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3.xml"/><Relationship Id="rId5" Type="http://schemas.openxmlformats.org/officeDocument/2006/relationships/hyperlink" Target="https://www.ncbi.nlm.nih.gov/pmc/articles/PMC3929890/" TargetMode="External"/><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eg"/><Relationship Id="rId1" Type="http://schemas.openxmlformats.org/officeDocument/2006/relationships/slideLayout" Target="../slideLayouts/slideLayout3.xml"/><Relationship Id="rId4" Type="http://schemas.openxmlformats.org/officeDocument/2006/relationships/image" Target="../media/image50.jpg"/></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5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jpeg"/><Relationship Id="rId1" Type="http://schemas.openxmlformats.org/officeDocument/2006/relationships/slideLayout" Target="../slideLayouts/slideLayout3.xml"/><Relationship Id="rId5" Type="http://schemas.openxmlformats.org/officeDocument/2006/relationships/image" Target="../media/image63.jpg"/><Relationship Id="rId4" Type="http://schemas.openxmlformats.org/officeDocument/2006/relationships/image" Target="../media/image62.jpg"/></Relationships>
</file>

<file path=ppt/slides/_rels/slide5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52.jpeg"/><Relationship Id="rId1" Type="http://schemas.openxmlformats.org/officeDocument/2006/relationships/slideLayout" Target="../slideLayouts/slideLayout3.xml"/><Relationship Id="rId4" Type="http://schemas.openxmlformats.org/officeDocument/2006/relationships/image" Target="../media/image67.jpeg"/></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www.ncbi.nlm.nih.gov/pubmed?term=National%20Lung%20Screening%20Trial%20Research%20Team%5bCorporate%20Author%5d"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6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6.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w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3.xml"/><Relationship Id="rId4" Type="http://schemas.openxmlformats.org/officeDocument/2006/relationships/image" Target="../media/image80.jpg"/></Relationships>
</file>

<file path=ppt/slides/_rels/slide7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3.xml"/><Relationship Id="rId4" Type="http://schemas.openxmlformats.org/officeDocument/2006/relationships/image" Target="../media/image76.jpeg"/></Relationships>
</file>

<file path=ppt/slides/_rels/slide7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hyperlink" Target="http://www.ncsct.co.uk/publication_very-brief-advice.php" TargetMode="External"/><Relationship Id="rId2" Type="http://schemas.openxmlformats.org/officeDocument/2006/relationships/hyperlink" Target="https://nww.referralshub.eastmidlands.nhs.uk/NewReferral/imperia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nww.referralshub.eastmidlands.nhs.uk/NewReferral/imperial" TargetMode="External"/><Relationship Id="rId2" Type="http://schemas.openxmlformats.org/officeDocument/2006/relationships/image" Target="../media/image10.jpg"/><Relationship Id="rId1" Type="http://schemas.openxmlformats.org/officeDocument/2006/relationships/slideLayout" Target="../slideLayouts/slideLayout3.xml"/><Relationship Id="rId4" Type="http://schemas.openxmlformats.org/officeDocument/2006/relationships/hyperlink" Target="http://www.ncsct.co.uk/publication_very-brief-advice.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Lung Cancer for the General Physician</a:t>
            </a:r>
          </a:p>
        </p:txBody>
      </p:sp>
      <p:sp>
        <p:nvSpPr>
          <p:cNvPr id="6" name="Rectangle 3">
            <a:extLst>
              <a:ext uri="{FF2B5EF4-FFF2-40B4-BE49-F238E27FC236}">
                <a16:creationId xmlns:a16="http://schemas.microsoft.com/office/drawing/2014/main" xmlns="" id="{DDB8A264-CC01-4A72-963D-7A1D0A5EE3FA}"/>
              </a:ext>
            </a:extLst>
          </p:cNvPr>
          <p:cNvSpPr txBox="1">
            <a:spLocks/>
          </p:cNvSpPr>
          <p:nvPr/>
        </p:nvSpPr>
        <p:spPr>
          <a:xfrm>
            <a:off x="611188" y="1676400"/>
            <a:ext cx="8064500" cy="4639469"/>
          </a:xfrm>
          <a:prstGeom prst="rect">
            <a:avLst/>
          </a:prstGeom>
        </p:spPr>
        <p:txBody>
          <a:bodyPr/>
          <a:lstStyle>
            <a:lvl1pPr marL="257175" indent="-257175"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80000"/>
              </a:lnSpc>
              <a:buNone/>
            </a:pPr>
            <a:r>
              <a:rPr lang="en-GB" altLang="en-US" sz="2800" dirty="0"/>
              <a:t>North-West Thames GIM Specialist Trainee Study Day</a:t>
            </a:r>
          </a:p>
          <a:p>
            <a:pPr marL="0" indent="0" algn="ctr">
              <a:lnSpc>
                <a:spcPct val="80000"/>
              </a:lnSpc>
              <a:buNone/>
            </a:pPr>
            <a:endParaRPr lang="en-GB" altLang="en-US" sz="2800" dirty="0"/>
          </a:p>
          <a:p>
            <a:pPr marL="0" indent="0" algn="ctr">
              <a:lnSpc>
                <a:spcPct val="80000"/>
              </a:lnSpc>
              <a:buNone/>
            </a:pPr>
            <a:r>
              <a:rPr lang="en-GB" altLang="en-US" sz="2800" dirty="0"/>
              <a:t>14.30 – 15.30</a:t>
            </a:r>
          </a:p>
          <a:p>
            <a:pPr marL="0" indent="0" algn="ctr">
              <a:lnSpc>
                <a:spcPct val="80000"/>
              </a:lnSpc>
              <a:buNone/>
            </a:pPr>
            <a:r>
              <a:rPr lang="en-GB" altLang="en-US" sz="3200" dirty="0"/>
              <a:t>16.2.18</a:t>
            </a:r>
          </a:p>
          <a:p>
            <a:pPr marL="0" indent="0" algn="ctr">
              <a:lnSpc>
                <a:spcPct val="80000"/>
              </a:lnSpc>
              <a:buNone/>
            </a:pPr>
            <a:endParaRPr lang="en-GB" altLang="en-US" sz="1800" dirty="0"/>
          </a:p>
          <a:p>
            <a:pPr marL="0" indent="0" algn="ctr">
              <a:lnSpc>
                <a:spcPct val="80000"/>
              </a:lnSpc>
              <a:buNone/>
            </a:pPr>
            <a:r>
              <a:rPr lang="en-GB" altLang="en-US" sz="1800" dirty="0"/>
              <a:t>Wolfson Lecture Theatre, Imperial College Healthcare Education Centre, 2nd Floor, Mint Wing, St Marys Hospital, South Wharf Road, London W2 1NY</a:t>
            </a:r>
          </a:p>
          <a:p>
            <a:pPr marL="0" indent="0" algn="ctr">
              <a:lnSpc>
                <a:spcPct val="80000"/>
              </a:lnSpc>
              <a:buNone/>
            </a:pPr>
            <a:endParaRPr lang="en-GB" altLang="en-US" sz="1800" dirty="0"/>
          </a:p>
          <a:p>
            <a:pPr marL="0" indent="0" algn="ctr">
              <a:lnSpc>
                <a:spcPct val="80000"/>
              </a:lnSpc>
              <a:buNone/>
            </a:pPr>
            <a:r>
              <a:rPr lang="en-US" altLang="en-US" sz="2800" dirty="0"/>
              <a:t>Matthew Berry</a:t>
            </a:r>
          </a:p>
          <a:p>
            <a:pPr marL="0" indent="0" algn="ctr">
              <a:lnSpc>
                <a:spcPct val="80000"/>
              </a:lnSpc>
              <a:buNone/>
            </a:pPr>
            <a:endParaRPr lang="en-US" altLang="en-US" sz="2800" dirty="0"/>
          </a:p>
          <a:p>
            <a:pPr marL="0" indent="0" algn="ctr">
              <a:lnSpc>
                <a:spcPct val="80000"/>
              </a:lnSpc>
              <a:buNone/>
            </a:pPr>
            <a:r>
              <a:rPr lang="en-GB" altLang="en-US" sz="1800" b="1" dirty="0"/>
              <a:t>Consultant Respiratory Physician</a:t>
            </a:r>
            <a:r>
              <a:rPr lang="en-GB" altLang="en-US" sz="1800" dirty="0"/>
              <a:t>, </a:t>
            </a:r>
          </a:p>
          <a:p>
            <a:pPr marL="0" indent="0" algn="ctr">
              <a:lnSpc>
                <a:spcPct val="80000"/>
              </a:lnSpc>
              <a:buNone/>
            </a:pPr>
            <a:r>
              <a:rPr lang="en-GB" altLang="en-US" sz="1800" dirty="0"/>
              <a:t>Department of Respiratory Medicine, Imperial College Healthcare NHS Trust</a:t>
            </a:r>
          </a:p>
        </p:txBody>
      </p:sp>
    </p:spTree>
    <p:extLst>
      <p:ext uri="{BB962C8B-B14F-4D97-AF65-F5344CB8AC3E}">
        <p14:creationId xmlns:p14="http://schemas.microsoft.com/office/powerpoint/2010/main" val="380757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p:cNvSpPr>
          <p:nvPr>
            <p:ph idx="1"/>
          </p:nvPr>
        </p:nvSpPr>
        <p:spPr>
          <a:xfrm>
            <a:off x="447773" y="1254551"/>
            <a:ext cx="3624606" cy="3810000"/>
          </a:xfrm>
        </p:spPr>
        <p:txBody>
          <a:bodyPr/>
          <a:lstStyle/>
          <a:p>
            <a:r>
              <a:rPr lang="en-US" altLang="en-US" sz="2400" b="1" u="sng" dirty="0"/>
              <a:t>Radon: </a:t>
            </a:r>
            <a:r>
              <a:rPr lang="en-US" altLang="en-US" sz="2400" dirty="0"/>
              <a:t>radioactive gas from minute amounts of uranium in rocks &amp; soils</a:t>
            </a:r>
          </a:p>
          <a:p>
            <a:r>
              <a:rPr lang="en-US" altLang="en-US" sz="2400" dirty="0"/>
              <a:t>Exposure to 100 radon </a:t>
            </a:r>
            <a:r>
              <a:rPr lang="en-US" altLang="en-US" sz="2400" dirty="0" err="1"/>
              <a:t>Bq</a:t>
            </a:r>
            <a:r>
              <a:rPr lang="en-US" altLang="en-US" sz="2400" dirty="0"/>
              <a:t>/m</a:t>
            </a:r>
            <a:r>
              <a:rPr lang="en-GB" altLang="en-US" sz="2400" baseline="30000" dirty="0"/>
              <a:t>3</a:t>
            </a:r>
            <a:r>
              <a:rPr lang="en-US" altLang="en-US" sz="2400" dirty="0"/>
              <a:t>: 16% increase lung cancer risk</a:t>
            </a:r>
          </a:p>
          <a:p>
            <a:pPr lvl="1"/>
            <a:r>
              <a:rPr lang="en-GB" altLang="en-US" sz="2000" dirty="0"/>
              <a:t>Uranium miners</a:t>
            </a:r>
            <a:endParaRPr lang="en-US" altLang="en-US" sz="2000" dirty="0"/>
          </a:p>
          <a:p>
            <a:r>
              <a:rPr lang="en-US" altLang="en-US" sz="2400" dirty="0"/>
              <a:t>The radon level in the average UK home is 20 </a:t>
            </a:r>
            <a:r>
              <a:rPr lang="en-US" altLang="en-US" sz="2400" dirty="0" err="1"/>
              <a:t>Bq</a:t>
            </a:r>
            <a:r>
              <a:rPr lang="en-US" altLang="en-US" sz="2400" dirty="0"/>
              <a:t>/m</a:t>
            </a:r>
            <a:r>
              <a:rPr lang="en-GB" altLang="en-US" sz="2400" baseline="30000" dirty="0"/>
              <a:t>3</a:t>
            </a:r>
            <a:endParaRPr lang="en-US" altLang="en-US" sz="2400" dirty="0"/>
          </a:p>
          <a:p>
            <a:r>
              <a:rPr lang="en-GB" altLang="en-US" sz="2400" dirty="0" err="1"/>
              <a:t>Est</a:t>
            </a:r>
            <a:r>
              <a:rPr lang="en-GB" altLang="en-US" sz="2400" dirty="0"/>
              <a:t> 1400 cancer cases due to radon, but 87% in smokers</a:t>
            </a:r>
          </a:p>
        </p:txBody>
      </p:sp>
      <p:sp>
        <p:nvSpPr>
          <p:cNvPr id="13314" name="Rectangle 2"/>
          <p:cNvSpPr>
            <a:spLocks noGrp="1"/>
          </p:cNvSpPr>
          <p:nvPr>
            <p:ph type="title"/>
          </p:nvPr>
        </p:nvSpPr>
        <p:spPr/>
        <p:txBody>
          <a:bodyPr/>
          <a:lstStyle/>
          <a:p>
            <a:r>
              <a:rPr lang="en-GB" altLang="en-US"/>
              <a:t>Environment</a:t>
            </a:r>
          </a:p>
        </p:txBody>
      </p:sp>
      <p:sp>
        <p:nvSpPr>
          <p:cNvPr id="13316" name="Content Placeholder 1"/>
          <p:cNvSpPr>
            <a:spLocks noGrp="1"/>
          </p:cNvSpPr>
          <p:nvPr>
            <p:ph sz="half" idx="4294967295"/>
          </p:nvPr>
        </p:nvSpPr>
        <p:spPr>
          <a:xfrm>
            <a:off x="4479761" y="1317690"/>
            <a:ext cx="4070350" cy="4895850"/>
          </a:xfrm>
          <a:prstGeom prst="rect">
            <a:avLst/>
          </a:prstGeom>
        </p:spPr>
        <p:txBody>
          <a:bodyPr/>
          <a:lstStyle/>
          <a:p>
            <a:r>
              <a:rPr lang="en-GB" altLang="en-US" sz="2000" b="1" u="sng" dirty="0"/>
              <a:t>Air Pollution:</a:t>
            </a:r>
          </a:p>
          <a:p>
            <a:r>
              <a:rPr lang="en-GB" altLang="en-US" sz="2000" dirty="0"/>
              <a:t>Long-term exposure to outdoor very small particles measuring &lt; 10 mm diameter suspended in the air (particulate matter or PM10): increase lung cancer risk by 22% per 10µg/m</a:t>
            </a:r>
            <a:r>
              <a:rPr lang="en-GB" altLang="en-US" sz="2000" baseline="30000" dirty="0"/>
              <a:t>3</a:t>
            </a:r>
            <a:r>
              <a:rPr lang="en-GB" altLang="en-US" sz="2000" dirty="0"/>
              <a:t> </a:t>
            </a:r>
          </a:p>
          <a:p>
            <a:r>
              <a:rPr lang="en-GB" altLang="en-US" sz="2000" dirty="0"/>
              <a:t>Lung cancer death rates increased by 15% to 21% per 10 µg/m</a:t>
            </a:r>
            <a:r>
              <a:rPr lang="en-GB" altLang="en-US" sz="2000" baseline="30000" dirty="0"/>
              <a:t>3</a:t>
            </a:r>
            <a:r>
              <a:rPr lang="en-GB" altLang="en-US" sz="2000" dirty="0"/>
              <a:t> increase in PM10</a:t>
            </a:r>
          </a:p>
          <a:p>
            <a:r>
              <a:rPr lang="en-GB" altLang="en-US" sz="2000" dirty="0" err="1"/>
              <a:t>Assoc</a:t>
            </a:r>
            <a:r>
              <a:rPr lang="en-GB" altLang="en-US" sz="2000" dirty="0"/>
              <a:t> with </a:t>
            </a:r>
            <a:r>
              <a:rPr lang="en-GB" altLang="en-US" sz="2000" dirty="0" err="1"/>
              <a:t>adeno</a:t>
            </a:r>
            <a:r>
              <a:rPr lang="en-GB" altLang="en-US" sz="2000" dirty="0"/>
              <a:t>; not squamous (smoking effect)</a:t>
            </a:r>
          </a:p>
        </p:txBody>
      </p:sp>
    </p:spTree>
    <p:extLst>
      <p:ext uri="{BB962C8B-B14F-4D97-AF65-F5344CB8AC3E}">
        <p14:creationId xmlns:p14="http://schemas.microsoft.com/office/powerpoint/2010/main" val="1872601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p:cNvSpPr>
          <p:nvPr>
            <p:ph idx="1"/>
          </p:nvPr>
        </p:nvSpPr>
        <p:spPr>
          <a:xfrm>
            <a:off x="457200" y="1348033"/>
            <a:ext cx="8229600" cy="4366967"/>
          </a:xfrm>
        </p:spPr>
        <p:txBody>
          <a:bodyPr/>
          <a:lstStyle/>
          <a:p>
            <a:r>
              <a:rPr lang="en-GB" altLang="en-US" sz="3600" dirty="0"/>
              <a:t>Mesothelioma</a:t>
            </a:r>
          </a:p>
          <a:p>
            <a:r>
              <a:rPr lang="en-GB" altLang="en-US" sz="3600" dirty="0"/>
              <a:t>Increased risk of lung cancer death by 77%</a:t>
            </a:r>
          </a:p>
          <a:p>
            <a:r>
              <a:rPr lang="en-GB" altLang="en-US" sz="3600" dirty="0"/>
              <a:t>8% total lung cancer deaths in UK</a:t>
            </a:r>
          </a:p>
          <a:p>
            <a:r>
              <a:rPr lang="en-GB" altLang="en-US" sz="3600" dirty="0"/>
              <a:t>19-26x increased risk cancer death in smokers</a:t>
            </a:r>
          </a:p>
        </p:txBody>
      </p:sp>
      <p:sp>
        <p:nvSpPr>
          <p:cNvPr id="14338" name="Rectangle 2"/>
          <p:cNvSpPr>
            <a:spLocks noGrp="1"/>
          </p:cNvSpPr>
          <p:nvPr>
            <p:ph type="title"/>
          </p:nvPr>
        </p:nvSpPr>
        <p:spPr/>
        <p:txBody>
          <a:bodyPr/>
          <a:lstStyle/>
          <a:p>
            <a:r>
              <a:rPr lang="en-GB" altLang="en-US"/>
              <a:t>Asbestos</a:t>
            </a:r>
          </a:p>
        </p:txBody>
      </p:sp>
    </p:spTree>
    <p:extLst>
      <p:ext uri="{BB962C8B-B14F-4D97-AF65-F5344CB8AC3E}">
        <p14:creationId xmlns:p14="http://schemas.microsoft.com/office/powerpoint/2010/main" val="320721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p:cNvSpPr>
          <p:nvPr>
            <p:ph idx="1"/>
          </p:nvPr>
        </p:nvSpPr>
        <p:spPr>
          <a:xfrm>
            <a:off x="457200" y="1310325"/>
            <a:ext cx="8229600" cy="4864231"/>
          </a:xfrm>
        </p:spPr>
        <p:txBody>
          <a:bodyPr/>
          <a:lstStyle/>
          <a:p>
            <a:r>
              <a:rPr lang="en-US" altLang="en-US" sz="2800" dirty="0"/>
              <a:t>First-degree relative: 51% increased risk of lung cancer, independent of smoking and other relevant factors</a:t>
            </a:r>
          </a:p>
          <a:p>
            <a:endParaRPr lang="en-US" altLang="en-US" sz="2800" dirty="0"/>
          </a:p>
          <a:p>
            <a:r>
              <a:rPr lang="en-US" altLang="en-US" sz="2800" dirty="0"/>
              <a:t>The effect is stronger with sibling (82% risk increase) than parent (25-37% risk increase)</a:t>
            </a:r>
          </a:p>
          <a:p>
            <a:endParaRPr lang="en-GB" altLang="en-US" dirty="0"/>
          </a:p>
        </p:txBody>
      </p:sp>
      <p:sp>
        <p:nvSpPr>
          <p:cNvPr id="15362" name="Rectangle 2"/>
          <p:cNvSpPr>
            <a:spLocks noGrp="1"/>
          </p:cNvSpPr>
          <p:nvPr>
            <p:ph type="title"/>
          </p:nvPr>
        </p:nvSpPr>
        <p:spPr/>
        <p:txBody>
          <a:bodyPr/>
          <a:lstStyle/>
          <a:p>
            <a:r>
              <a:rPr lang="en-GB" altLang="en-US"/>
              <a:t>Family History</a:t>
            </a:r>
          </a:p>
        </p:txBody>
      </p:sp>
    </p:spTree>
    <p:extLst>
      <p:ext uri="{BB962C8B-B14F-4D97-AF65-F5344CB8AC3E}">
        <p14:creationId xmlns:p14="http://schemas.microsoft.com/office/powerpoint/2010/main" val="2466100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p:cNvSpPr>
          <p:nvPr>
            <p:ph idx="1"/>
          </p:nvPr>
        </p:nvSpPr>
        <p:spPr>
          <a:xfrm>
            <a:off x="447774" y="1046375"/>
            <a:ext cx="8526544" cy="5213023"/>
          </a:xfrm>
        </p:spPr>
        <p:txBody>
          <a:bodyPr/>
          <a:lstStyle/>
          <a:p>
            <a:pPr>
              <a:lnSpc>
                <a:spcPct val="80000"/>
              </a:lnSpc>
            </a:pPr>
            <a:r>
              <a:rPr lang="en-GB" altLang="en-US" sz="2400" dirty="0"/>
              <a:t>HIV/AIDS: 3 x Risk</a:t>
            </a:r>
          </a:p>
          <a:p>
            <a:pPr>
              <a:lnSpc>
                <a:spcPct val="80000"/>
              </a:lnSpc>
            </a:pPr>
            <a:r>
              <a:rPr lang="en-GB" altLang="en-US" sz="2400" dirty="0"/>
              <a:t>Pneumonia:</a:t>
            </a:r>
          </a:p>
          <a:p>
            <a:pPr lvl="1">
              <a:lnSpc>
                <a:spcPct val="80000"/>
              </a:lnSpc>
            </a:pPr>
            <a:r>
              <a:rPr lang="en-GB" altLang="en-US" sz="2000" dirty="0"/>
              <a:t>35-36% increased risk never-smokers</a:t>
            </a:r>
          </a:p>
          <a:p>
            <a:pPr>
              <a:lnSpc>
                <a:spcPct val="80000"/>
              </a:lnSpc>
            </a:pPr>
            <a:r>
              <a:rPr lang="en-GB" altLang="en-US" sz="2400" dirty="0"/>
              <a:t>TB</a:t>
            </a:r>
          </a:p>
          <a:p>
            <a:pPr lvl="1">
              <a:lnSpc>
                <a:spcPct val="80000"/>
              </a:lnSpc>
            </a:pPr>
            <a:r>
              <a:rPr lang="en-GB" altLang="en-US" sz="2000" dirty="0"/>
              <a:t>50-90% risk never-smokers </a:t>
            </a:r>
          </a:p>
          <a:p>
            <a:pPr lvl="1">
              <a:lnSpc>
                <a:spcPct val="80000"/>
              </a:lnSpc>
            </a:pPr>
            <a:r>
              <a:rPr lang="en-GB" altLang="en-US" sz="2000" dirty="0"/>
              <a:t>20yrs after diagnosis (Adenocarcinoma)</a:t>
            </a:r>
          </a:p>
          <a:p>
            <a:pPr>
              <a:lnSpc>
                <a:spcPct val="80000"/>
              </a:lnSpc>
            </a:pPr>
            <a:r>
              <a:rPr lang="en-GB" altLang="en-US" sz="2400" dirty="0"/>
              <a:t>Emphysema</a:t>
            </a:r>
          </a:p>
          <a:p>
            <a:pPr lvl="1">
              <a:lnSpc>
                <a:spcPct val="80000"/>
              </a:lnSpc>
            </a:pPr>
            <a:r>
              <a:rPr lang="en-GB" altLang="en-US" sz="2000" dirty="0"/>
              <a:t>&gt;2x risk</a:t>
            </a:r>
          </a:p>
          <a:p>
            <a:pPr>
              <a:lnSpc>
                <a:spcPct val="80000"/>
              </a:lnSpc>
            </a:pPr>
            <a:r>
              <a:rPr lang="en-GB" altLang="en-US" sz="2400" dirty="0"/>
              <a:t>IPF:</a:t>
            </a:r>
          </a:p>
          <a:p>
            <a:pPr lvl="1">
              <a:lnSpc>
                <a:spcPct val="80000"/>
              </a:lnSpc>
            </a:pPr>
            <a:r>
              <a:rPr lang="en-GB" altLang="en-US" sz="1800" dirty="0" err="1"/>
              <a:t>Approx</a:t>
            </a:r>
            <a:r>
              <a:rPr lang="en-GB" altLang="en-US" sz="1800" dirty="0"/>
              <a:t> 4x RR; prevalence lung cancer in IPF (4.8% to 48%) &gt;&gt; without IPF (2.0% to 6.4%)</a:t>
            </a:r>
            <a:endParaRPr lang="en-GB" altLang="en-US" sz="2000" dirty="0"/>
          </a:p>
          <a:p>
            <a:pPr lvl="1">
              <a:lnSpc>
                <a:spcPct val="80000"/>
              </a:lnSpc>
            </a:pPr>
            <a:r>
              <a:rPr lang="en-GB" altLang="en-US" sz="1800" dirty="0"/>
              <a:t>smoking, male gender, and age increase risk. </a:t>
            </a:r>
          </a:p>
          <a:p>
            <a:pPr lvl="1">
              <a:lnSpc>
                <a:spcPct val="80000"/>
              </a:lnSpc>
            </a:pPr>
            <a:r>
              <a:rPr lang="en-GB" altLang="en-US" sz="1800" dirty="0"/>
              <a:t>Lung cancers often occur peripheral where fibrotic changes predominant.</a:t>
            </a:r>
          </a:p>
          <a:p>
            <a:pPr>
              <a:lnSpc>
                <a:spcPct val="80000"/>
              </a:lnSpc>
            </a:pPr>
            <a:r>
              <a:rPr lang="en-GB" altLang="en-US" sz="2400" dirty="0"/>
              <a:t>Radiotherapy (Lymphoma)- 5x</a:t>
            </a:r>
          </a:p>
          <a:p>
            <a:pPr>
              <a:lnSpc>
                <a:spcPct val="80000"/>
              </a:lnSpc>
            </a:pPr>
            <a:r>
              <a:rPr lang="en-GB" altLang="en-US" sz="2400" dirty="0"/>
              <a:t>Diagnostic radiation</a:t>
            </a:r>
          </a:p>
          <a:p>
            <a:pPr lvl="1">
              <a:lnSpc>
                <a:spcPct val="80000"/>
              </a:lnSpc>
            </a:pPr>
            <a:r>
              <a:rPr lang="en-GB" altLang="en-US" sz="2000" dirty="0"/>
              <a:t>Estimate 120 cases</a:t>
            </a:r>
          </a:p>
          <a:p>
            <a:pPr>
              <a:lnSpc>
                <a:spcPct val="80000"/>
              </a:lnSpc>
            </a:pPr>
            <a:endParaRPr lang="en-GB" altLang="en-US" sz="2800" dirty="0"/>
          </a:p>
        </p:txBody>
      </p:sp>
      <p:sp>
        <p:nvSpPr>
          <p:cNvPr id="16386" name="Rectangle 2"/>
          <p:cNvSpPr>
            <a:spLocks noGrp="1"/>
          </p:cNvSpPr>
          <p:nvPr>
            <p:ph type="title"/>
          </p:nvPr>
        </p:nvSpPr>
        <p:spPr>
          <a:xfrm>
            <a:off x="459369" y="231742"/>
            <a:ext cx="8229600" cy="1143000"/>
          </a:xfrm>
        </p:spPr>
        <p:txBody>
          <a:bodyPr/>
          <a:lstStyle/>
          <a:p>
            <a:r>
              <a:rPr lang="en-GB" altLang="en-US" dirty="0"/>
              <a:t>Medical risk factors:</a:t>
            </a:r>
          </a:p>
        </p:txBody>
      </p:sp>
    </p:spTree>
    <p:extLst>
      <p:ext uri="{BB962C8B-B14F-4D97-AF65-F5344CB8AC3E}">
        <p14:creationId xmlns:p14="http://schemas.microsoft.com/office/powerpoint/2010/main" val="10295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820819"/>
            <a:ext cx="730885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807" y="4028650"/>
            <a:ext cx="6480175"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9370" y="203462"/>
            <a:ext cx="8229600" cy="1143000"/>
          </a:xfrm>
        </p:spPr>
        <p:txBody>
          <a:bodyPr/>
          <a:lstStyle/>
          <a:p>
            <a:r>
              <a:rPr lang="en-GB" dirty="0"/>
              <a:t>Be careful when ordering scans</a:t>
            </a:r>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1730049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EBFFFA4-EAF1-42F2-949B-DB92C09D6839}"/>
              </a:ext>
            </a:extLst>
          </p:cNvPr>
          <p:cNvSpPr>
            <a:spLocks noGrp="1"/>
          </p:cNvSpPr>
          <p:nvPr>
            <p:ph type="title"/>
          </p:nvPr>
        </p:nvSpPr>
        <p:spPr/>
        <p:txBody>
          <a:bodyPr/>
          <a:lstStyle/>
          <a:p>
            <a:r>
              <a:rPr lang="en-GB" dirty="0"/>
              <a:t>Performance status</a:t>
            </a:r>
          </a:p>
        </p:txBody>
      </p:sp>
      <p:sp>
        <p:nvSpPr>
          <p:cNvPr id="6" name="Content Placeholder 5">
            <a:extLst>
              <a:ext uri="{FF2B5EF4-FFF2-40B4-BE49-F238E27FC236}">
                <a16:creationId xmlns:a16="http://schemas.microsoft.com/office/drawing/2014/main" xmlns="" id="{57D51ED0-F9A6-4FFC-B3F9-B879C59ADB37}"/>
              </a:ext>
            </a:extLst>
          </p:cNvPr>
          <p:cNvSpPr>
            <a:spLocks noGrp="1"/>
          </p:cNvSpPr>
          <p:nvPr>
            <p:ph idx="1"/>
          </p:nvPr>
        </p:nvSpPr>
        <p:spPr>
          <a:xfrm>
            <a:off x="457200" y="1536569"/>
            <a:ext cx="8229600" cy="4178431"/>
          </a:xfrm>
        </p:spPr>
        <p:txBody>
          <a:bodyPr/>
          <a:lstStyle/>
          <a:p>
            <a:r>
              <a:rPr lang="en-GB" sz="2800" dirty="0"/>
              <a:t>Performance status is a key determinant of prognosis</a:t>
            </a:r>
          </a:p>
          <a:p>
            <a:endParaRPr lang="en-GB" sz="2800" dirty="0"/>
          </a:p>
          <a:p>
            <a:r>
              <a:rPr lang="en-GB" sz="2800" dirty="0"/>
              <a:t>It is also a key inclusion/ exclusion criteria in clinical trials</a:t>
            </a:r>
          </a:p>
        </p:txBody>
      </p:sp>
    </p:spTree>
    <p:extLst>
      <p:ext uri="{BB962C8B-B14F-4D97-AF65-F5344CB8AC3E}">
        <p14:creationId xmlns:p14="http://schemas.microsoft.com/office/powerpoint/2010/main" val="1901372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sp>
        <p:nvSpPr>
          <p:cNvPr id="2" name="Title 1"/>
          <p:cNvSpPr>
            <a:spLocks noGrp="1"/>
          </p:cNvSpPr>
          <p:nvPr>
            <p:ph type="title"/>
          </p:nvPr>
        </p:nvSpPr>
        <p:spPr>
          <a:xfrm>
            <a:off x="447820" y="222316"/>
            <a:ext cx="8229600" cy="1143000"/>
          </a:xfrm>
        </p:spPr>
        <p:txBody>
          <a:bodyPr/>
          <a:lstStyle/>
          <a:p>
            <a:r>
              <a:rPr lang="en-GB" sz="3200" dirty="0"/>
              <a:t>Survival is related to performance status</a:t>
            </a: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8" y="1081088"/>
            <a:ext cx="8440737" cy="55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p:cNvSpPr>
            <a:spLocks noChangeArrowheads="1"/>
          </p:cNvSpPr>
          <p:nvPr/>
        </p:nvSpPr>
        <p:spPr bwMode="auto">
          <a:xfrm>
            <a:off x="1619250" y="5013325"/>
            <a:ext cx="720725" cy="4318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endParaRPr lang="en-GB" altLang="en-US"/>
          </a:p>
        </p:txBody>
      </p:sp>
      <p:sp>
        <p:nvSpPr>
          <p:cNvPr id="19462" name="Rectangle 6"/>
          <p:cNvSpPr>
            <a:spLocks noChangeArrowheads="1"/>
          </p:cNvSpPr>
          <p:nvPr/>
        </p:nvSpPr>
        <p:spPr bwMode="auto">
          <a:xfrm>
            <a:off x="1599770" y="5734050"/>
            <a:ext cx="720725" cy="4318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endParaRPr lang="en-GB" altLang="en-US"/>
          </a:p>
        </p:txBody>
      </p:sp>
      <p:sp>
        <p:nvSpPr>
          <p:cNvPr id="19465" name="Rectangle 9"/>
          <p:cNvSpPr>
            <a:spLocks noChangeArrowheads="1"/>
          </p:cNvSpPr>
          <p:nvPr/>
        </p:nvSpPr>
        <p:spPr bwMode="auto">
          <a:xfrm>
            <a:off x="1692275" y="3141663"/>
            <a:ext cx="720725" cy="4318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endParaRPr lang="en-GB" altLang="en-US"/>
          </a:p>
        </p:txBody>
      </p:sp>
      <p:cxnSp>
        <p:nvCxnSpPr>
          <p:cNvPr id="19467" name="Straight Arrow Connector 11"/>
          <p:cNvCxnSpPr>
            <a:cxnSpLocks noChangeShapeType="1"/>
          </p:cNvCxnSpPr>
          <p:nvPr/>
        </p:nvCxnSpPr>
        <p:spPr bwMode="auto">
          <a:xfrm>
            <a:off x="468313" y="2214563"/>
            <a:ext cx="0" cy="3519487"/>
          </a:xfrm>
          <a:prstGeom prst="straightConnector1">
            <a:avLst/>
          </a:prstGeom>
          <a:noFill/>
          <a:ln w="38100"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flipH="1">
            <a:off x="16933" y="1628800"/>
            <a:ext cx="430887" cy="4166031"/>
          </a:xfrm>
          <a:prstGeom prst="rect">
            <a:avLst/>
          </a:prstGeom>
          <a:noFill/>
        </p:spPr>
        <p:txBody>
          <a:bodyPr vert="vert270">
            <a:spAutoFit/>
          </a:bodyPr>
          <a:lstStyle/>
          <a:p>
            <a:pPr>
              <a:defRPr/>
            </a:pPr>
            <a:r>
              <a:rPr lang="en-GB" dirty="0">
                <a:solidFill>
                  <a:srgbClr val="FF0000"/>
                </a:solidFill>
              </a:rPr>
              <a:t>Decreasing survival with increasing PS</a:t>
            </a:r>
          </a:p>
        </p:txBody>
      </p:sp>
      <p:sp>
        <p:nvSpPr>
          <p:cNvPr id="16" name="Rectangle 9"/>
          <p:cNvSpPr>
            <a:spLocks noChangeArrowheads="1"/>
          </p:cNvSpPr>
          <p:nvPr/>
        </p:nvSpPr>
        <p:spPr bwMode="auto">
          <a:xfrm>
            <a:off x="1599770" y="2426779"/>
            <a:ext cx="954894" cy="4318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endParaRPr lang="en-GB" altLang="en-US"/>
          </a:p>
        </p:txBody>
      </p:sp>
    </p:spTree>
    <p:extLst>
      <p:ext uri="{BB962C8B-B14F-4D97-AF65-F5344CB8AC3E}">
        <p14:creationId xmlns:p14="http://schemas.microsoft.com/office/powerpoint/2010/main" val="179803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p:cNvSpPr>
          <p:nvPr>
            <p:ph type="title"/>
          </p:nvPr>
        </p:nvSpPr>
        <p:spPr>
          <a:xfrm>
            <a:off x="459369" y="194035"/>
            <a:ext cx="8229600" cy="1143000"/>
          </a:xfrm>
        </p:spPr>
        <p:txBody>
          <a:bodyPr/>
          <a:lstStyle/>
          <a:p>
            <a:r>
              <a:rPr lang="en-GB" altLang="en-US" dirty="0"/>
              <a:t>Performance Status &amp; Survival</a:t>
            </a:r>
            <a:endParaRPr lang="en-US" altLang="en-US" dirty="0"/>
          </a:p>
        </p:txBody>
      </p:sp>
      <p:pic>
        <p:nvPicPr>
          <p:cNvPr id="2048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140" y="759366"/>
            <a:ext cx="7311810" cy="5320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3389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412236" y="157899"/>
            <a:ext cx="8229600" cy="1143000"/>
          </a:xfrm>
        </p:spPr>
        <p:txBody>
          <a:bodyPr/>
          <a:lstStyle/>
          <a:p>
            <a:r>
              <a:rPr lang="en-GB" altLang="en-US" dirty="0"/>
              <a:t>WHO Performance status: </a:t>
            </a:r>
            <a:r>
              <a:rPr lang="en-GB" altLang="en-US" u="sng" dirty="0"/>
              <a:t>at time of assessment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28" y="1300899"/>
            <a:ext cx="5142173" cy="4839692"/>
          </a:xfrm>
          <a:prstGeom prst="rect">
            <a:avLst/>
          </a:prstGeom>
        </p:spPr>
      </p:pic>
    </p:spTree>
    <p:extLst>
      <p:ext uri="{BB962C8B-B14F-4D97-AF65-F5344CB8AC3E}">
        <p14:creationId xmlns:p14="http://schemas.microsoft.com/office/powerpoint/2010/main" val="413616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7460"/>
            <a:ext cx="8229600" cy="4357540"/>
          </a:xfrm>
        </p:spPr>
        <p:txBody>
          <a:bodyPr/>
          <a:lstStyle/>
          <a:p>
            <a:pPr marL="0" indent="0">
              <a:buFont typeface="Arial" panose="020B0604020202020204" pitchFamily="34" charset="0"/>
              <a:buNone/>
              <a:defRPr/>
            </a:pPr>
            <a:r>
              <a:rPr lang="en-GB" sz="2400" dirty="0"/>
              <a:t>A 82-year-old man attends the clinic to discuss treatment options for his newly diagnosed lung cancer. He is breathless on climbing stairs, but able to keep up with his contemporaries on the flat. He continues to do his housework. </a:t>
            </a:r>
          </a:p>
          <a:p>
            <a:pPr marL="0" indent="0">
              <a:buFont typeface="Arial" panose="020B0604020202020204" pitchFamily="34" charset="0"/>
              <a:buNone/>
              <a:defRPr/>
            </a:pPr>
            <a:endParaRPr lang="en-GB" dirty="0"/>
          </a:p>
          <a:p>
            <a:pPr>
              <a:buFont typeface="Arial" panose="020B0604020202020204" pitchFamily="34" charset="0"/>
              <a:buChar char="•"/>
              <a:defRPr/>
            </a:pPr>
            <a:r>
              <a:rPr lang="en-GB" dirty="0"/>
              <a:t>A.	PS 2</a:t>
            </a:r>
          </a:p>
          <a:p>
            <a:pPr>
              <a:buFont typeface="Arial" panose="020B0604020202020204" pitchFamily="34" charset="0"/>
              <a:buChar char="•"/>
              <a:defRPr/>
            </a:pPr>
            <a:r>
              <a:rPr lang="en-GB" dirty="0"/>
              <a:t>B.	PS 1</a:t>
            </a:r>
          </a:p>
          <a:p>
            <a:pPr>
              <a:buFont typeface="Arial" panose="020B0604020202020204" pitchFamily="34" charset="0"/>
              <a:buChar char="•"/>
              <a:defRPr/>
            </a:pPr>
            <a:r>
              <a:rPr lang="en-GB" dirty="0"/>
              <a:t>C.	PS 3</a:t>
            </a:r>
          </a:p>
          <a:p>
            <a:pPr>
              <a:buFont typeface="Arial" panose="020B0604020202020204" pitchFamily="34" charset="0"/>
              <a:buChar char="•"/>
              <a:defRPr/>
            </a:pPr>
            <a:r>
              <a:rPr lang="en-GB" dirty="0"/>
              <a:t>D.	PS 0</a:t>
            </a:r>
          </a:p>
          <a:p>
            <a:pPr>
              <a:buFont typeface="Arial" panose="020B0604020202020204" pitchFamily="34" charset="0"/>
              <a:buChar char="•"/>
              <a:defRPr/>
            </a:pPr>
            <a:r>
              <a:rPr lang="en-GB" dirty="0"/>
              <a:t>E.	PS 5</a:t>
            </a:r>
          </a:p>
          <a:p>
            <a:pPr>
              <a:buFont typeface="Arial" panose="020B0604020202020204" pitchFamily="34" charset="0"/>
              <a:buChar char="•"/>
              <a:defRPr/>
            </a:pPr>
            <a:endParaRPr lang="en-GB" dirty="0"/>
          </a:p>
        </p:txBody>
      </p:sp>
      <p:sp>
        <p:nvSpPr>
          <p:cNvPr id="22530" name="Title 1"/>
          <p:cNvSpPr>
            <a:spLocks noGrp="1"/>
          </p:cNvSpPr>
          <p:nvPr>
            <p:ph type="title"/>
          </p:nvPr>
        </p:nvSpPr>
        <p:spPr/>
        <p:txBody>
          <a:bodyPr/>
          <a:lstStyle/>
          <a:p>
            <a:r>
              <a:rPr lang="en-GB" altLang="en-US" dirty="0"/>
              <a:t>Question 1 on performance status</a:t>
            </a:r>
          </a:p>
        </p:txBody>
      </p:sp>
    </p:spTree>
    <p:extLst>
      <p:ext uri="{BB962C8B-B14F-4D97-AF65-F5344CB8AC3E}">
        <p14:creationId xmlns:p14="http://schemas.microsoft.com/office/powerpoint/2010/main" val="2164503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85F79A8-68B9-4F2E-874F-4435961F80A5}"/>
              </a:ext>
            </a:extLst>
          </p:cNvPr>
          <p:cNvSpPr>
            <a:spLocks noGrp="1"/>
          </p:cNvSpPr>
          <p:nvPr>
            <p:ph idx="1"/>
          </p:nvPr>
        </p:nvSpPr>
        <p:spPr>
          <a:xfrm>
            <a:off x="457200" y="802341"/>
            <a:ext cx="8229600" cy="5362789"/>
          </a:xfrm>
        </p:spPr>
        <p:txBody>
          <a:bodyPr/>
          <a:lstStyle/>
          <a:p>
            <a:r>
              <a:rPr lang="en-GB" sz="2000" dirty="0"/>
              <a:t>Incidence, Survival &amp; Risk Factors</a:t>
            </a:r>
          </a:p>
          <a:p>
            <a:r>
              <a:rPr lang="en-GB" sz="2000" dirty="0"/>
              <a:t>Performance Status &amp; why it matters</a:t>
            </a:r>
          </a:p>
          <a:p>
            <a:r>
              <a:rPr lang="en-GB" sz="2000" dirty="0"/>
              <a:t>Presentation and diagnosis</a:t>
            </a:r>
          </a:p>
          <a:p>
            <a:r>
              <a:rPr lang="en-GB" sz="2000" dirty="0"/>
              <a:t>Staging &amp; why it matters</a:t>
            </a:r>
          </a:p>
          <a:p>
            <a:r>
              <a:rPr lang="en-GB" sz="2000" dirty="0"/>
              <a:t>Treatments and outcomes</a:t>
            </a:r>
          </a:p>
          <a:p>
            <a:pPr lvl="1"/>
            <a:r>
              <a:rPr lang="en-GB" sz="1600" dirty="0"/>
              <a:t>Surgery</a:t>
            </a:r>
          </a:p>
          <a:p>
            <a:pPr lvl="1"/>
            <a:r>
              <a:rPr lang="en-GB" sz="1600" dirty="0"/>
              <a:t>Radiotherapy &amp; Stereotactic radiotherapy (SABR/ </a:t>
            </a:r>
            <a:r>
              <a:rPr lang="en-GB" sz="1600" dirty="0" err="1"/>
              <a:t>Cyberknife</a:t>
            </a:r>
            <a:r>
              <a:rPr lang="en-GB" sz="1600" dirty="0"/>
              <a:t>)</a:t>
            </a:r>
          </a:p>
          <a:p>
            <a:r>
              <a:rPr lang="en-GB" sz="2000" dirty="0"/>
              <a:t>Why tissue is the issue</a:t>
            </a:r>
          </a:p>
          <a:p>
            <a:pPr lvl="1"/>
            <a:r>
              <a:rPr lang="en-GB" sz="1600" dirty="0"/>
              <a:t>Systemic treatments &amp; outcomes: Chemotherapy, targeted therapies and immunotherapy</a:t>
            </a:r>
          </a:p>
          <a:p>
            <a:r>
              <a:rPr lang="en-GB" sz="1900" dirty="0"/>
              <a:t>Palliative Care</a:t>
            </a:r>
          </a:p>
          <a:p>
            <a:r>
              <a:rPr lang="en-GB" sz="2000" dirty="0"/>
              <a:t>Emergency presentations</a:t>
            </a:r>
          </a:p>
          <a:p>
            <a:pPr lvl="1"/>
            <a:r>
              <a:rPr lang="en-GB" sz="1600" dirty="0"/>
              <a:t>SVCO; MSCC</a:t>
            </a:r>
          </a:p>
          <a:p>
            <a:r>
              <a:rPr lang="en-GB" sz="2000" dirty="0"/>
              <a:t>Screening</a:t>
            </a:r>
          </a:p>
          <a:p>
            <a:r>
              <a:rPr lang="en-GB" sz="2000" dirty="0"/>
              <a:t>Pulmonary nodules &amp; what to do with them</a:t>
            </a:r>
          </a:p>
          <a:p>
            <a:r>
              <a:rPr lang="en-GB" sz="2000" dirty="0"/>
              <a:t>Take home messages</a:t>
            </a:r>
          </a:p>
          <a:p>
            <a:endParaRPr lang="en-GB" dirty="0"/>
          </a:p>
        </p:txBody>
      </p:sp>
      <p:sp>
        <p:nvSpPr>
          <p:cNvPr id="3" name="Title 2">
            <a:extLst>
              <a:ext uri="{FF2B5EF4-FFF2-40B4-BE49-F238E27FC236}">
                <a16:creationId xmlns:a16="http://schemas.microsoft.com/office/drawing/2014/main" xmlns="" id="{B66C4068-AD15-484F-A5A5-066CB9E47E3C}"/>
              </a:ext>
            </a:extLst>
          </p:cNvPr>
          <p:cNvSpPr>
            <a:spLocks noGrp="1"/>
          </p:cNvSpPr>
          <p:nvPr>
            <p:ph type="title"/>
          </p:nvPr>
        </p:nvSpPr>
        <p:spPr>
          <a:xfrm>
            <a:off x="457200" y="255494"/>
            <a:ext cx="8229600" cy="1143000"/>
          </a:xfrm>
        </p:spPr>
        <p:txBody>
          <a:bodyPr/>
          <a:lstStyle/>
          <a:p>
            <a:r>
              <a:rPr lang="en-GB" dirty="0"/>
              <a:t>Overview</a:t>
            </a:r>
          </a:p>
        </p:txBody>
      </p:sp>
    </p:spTree>
    <p:extLst>
      <p:ext uri="{BB962C8B-B14F-4D97-AF65-F5344CB8AC3E}">
        <p14:creationId xmlns:p14="http://schemas.microsoft.com/office/powerpoint/2010/main" val="197112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7460"/>
            <a:ext cx="8229600" cy="4357540"/>
          </a:xfrm>
        </p:spPr>
        <p:txBody>
          <a:bodyPr/>
          <a:lstStyle/>
          <a:p>
            <a:pPr marL="0" indent="0">
              <a:buFont typeface="Arial" panose="020B0604020202020204" pitchFamily="34" charset="0"/>
              <a:buNone/>
              <a:defRPr/>
            </a:pPr>
            <a:r>
              <a:rPr lang="en-GB" sz="2400" dirty="0"/>
              <a:t>A 82-year-old man attends the clinic to discuss treatment options for his newly diagnosed lung cancer. He is breathless on climbing stairs, but able to keep up with his contemporaries on the flat. He continues to do his housework. </a:t>
            </a:r>
          </a:p>
          <a:p>
            <a:pPr marL="0" indent="0">
              <a:buFont typeface="Arial" panose="020B0604020202020204" pitchFamily="34" charset="0"/>
              <a:buNone/>
              <a:defRPr/>
            </a:pPr>
            <a:endParaRPr lang="en-GB" dirty="0"/>
          </a:p>
          <a:p>
            <a:pPr>
              <a:buFont typeface="Arial" panose="020B0604020202020204" pitchFamily="34" charset="0"/>
              <a:buChar char="•"/>
              <a:defRPr/>
            </a:pPr>
            <a:r>
              <a:rPr lang="en-GB" dirty="0">
                <a:solidFill>
                  <a:schemeClr val="bg1">
                    <a:lumMod val="65000"/>
                  </a:schemeClr>
                </a:solidFill>
              </a:rPr>
              <a:t>A.	PS 2</a:t>
            </a:r>
          </a:p>
          <a:p>
            <a:pPr>
              <a:buFont typeface="Arial" panose="020B0604020202020204" pitchFamily="34" charset="0"/>
              <a:buChar char="•"/>
              <a:defRPr/>
            </a:pPr>
            <a:r>
              <a:rPr lang="en-GB" dirty="0">
                <a:solidFill>
                  <a:srgbClr val="FF0000"/>
                </a:solidFill>
              </a:rPr>
              <a:t>B.	PS 1</a:t>
            </a:r>
          </a:p>
          <a:p>
            <a:pPr>
              <a:buFont typeface="Arial" panose="020B0604020202020204" pitchFamily="34" charset="0"/>
              <a:buChar char="•"/>
              <a:defRPr/>
            </a:pPr>
            <a:r>
              <a:rPr lang="en-GB" dirty="0">
                <a:solidFill>
                  <a:schemeClr val="bg1">
                    <a:lumMod val="65000"/>
                  </a:schemeClr>
                </a:solidFill>
              </a:rPr>
              <a:t>C.	PS 3</a:t>
            </a:r>
          </a:p>
          <a:p>
            <a:pPr>
              <a:buFont typeface="Arial" panose="020B0604020202020204" pitchFamily="34" charset="0"/>
              <a:buChar char="•"/>
              <a:defRPr/>
            </a:pPr>
            <a:r>
              <a:rPr lang="en-GB" dirty="0">
                <a:solidFill>
                  <a:schemeClr val="bg1">
                    <a:lumMod val="65000"/>
                  </a:schemeClr>
                </a:solidFill>
              </a:rPr>
              <a:t>D.	PS 0</a:t>
            </a:r>
          </a:p>
          <a:p>
            <a:pPr>
              <a:buFont typeface="Arial" panose="020B0604020202020204" pitchFamily="34" charset="0"/>
              <a:buChar char="•"/>
              <a:defRPr/>
            </a:pPr>
            <a:r>
              <a:rPr lang="en-GB" dirty="0">
                <a:solidFill>
                  <a:schemeClr val="bg1">
                    <a:lumMod val="65000"/>
                  </a:schemeClr>
                </a:solidFill>
              </a:rPr>
              <a:t>E.	PS 5</a:t>
            </a:r>
          </a:p>
          <a:p>
            <a:pPr>
              <a:buFont typeface="Arial" panose="020B0604020202020204" pitchFamily="34" charset="0"/>
              <a:buChar char="•"/>
              <a:defRPr/>
            </a:pPr>
            <a:endParaRPr lang="en-GB" dirty="0"/>
          </a:p>
        </p:txBody>
      </p:sp>
      <p:sp>
        <p:nvSpPr>
          <p:cNvPr id="22530" name="Title 1"/>
          <p:cNvSpPr>
            <a:spLocks noGrp="1"/>
          </p:cNvSpPr>
          <p:nvPr>
            <p:ph type="title"/>
          </p:nvPr>
        </p:nvSpPr>
        <p:spPr/>
        <p:txBody>
          <a:bodyPr/>
          <a:lstStyle/>
          <a:p>
            <a:r>
              <a:rPr lang="en-GB" altLang="en-US" dirty="0"/>
              <a:t>Question 1 on performance status</a:t>
            </a:r>
          </a:p>
        </p:txBody>
      </p:sp>
    </p:spTree>
    <p:extLst>
      <p:ext uri="{BB962C8B-B14F-4D97-AF65-F5344CB8AC3E}">
        <p14:creationId xmlns:p14="http://schemas.microsoft.com/office/powerpoint/2010/main" val="287038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defRPr/>
            </a:pPr>
            <a:r>
              <a:rPr lang="en-GB" sz="2400" dirty="0"/>
              <a:t>A 45-year-old teacher who plays tennis regularly is admitted to hospital with breathlessness. She mobilises to the bathroom but otherwise is always in bed or chair on the ward as her breathing limits her. </a:t>
            </a:r>
            <a:r>
              <a:rPr lang="en-GB" sz="2400" dirty="0" smtClean="0"/>
              <a:t> </a:t>
            </a:r>
            <a:endParaRPr lang="en-GB" sz="2400" dirty="0"/>
          </a:p>
          <a:p>
            <a:pPr marL="0" indent="0">
              <a:buFont typeface="Arial" panose="020B0604020202020204" pitchFamily="34" charset="0"/>
              <a:buNone/>
              <a:defRPr/>
            </a:pPr>
            <a:endParaRPr lang="en-GB" dirty="0"/>
          </a:p>
          <a:p>
            <a:pPr>
              <a:buFont typeface="Arial" panose="020B0604020202020204" pitchFamily="34" charset="0"/>
              <a:buChar char="•"/>
              <a:defRPr/>
            </a:pPr>
            <a:r>
              <a:rPr lang="en-GB" dirty="0"/>
              <a:t>A.	PS 2</a:t>
            </a:r>
          </a:p>
          <a:p>
            <a:pPr>
              <a:buFont typeface="Arial" panose="020B0604020202020204" pitchFamily="34" charset="0"/>
              <a:buChar char="•"/>
              <a:defRPr/>
            </a:pPr>
            <a:r>
              <a:rPr lang="en-GB" dirty="0"/>
              <a:t>B.	PS 1</a:t>
            </a:r>
          </a:p>
          <a:p>
            <a:pPr>
              <a:buFont typeface="Arial" panose="020B0604020202020204" pitchFamily="34" charset="0"/>
              <a:buChar char="•"/>
              <a:defRPr/>
            </a:pPr>
            <a:r>
              <a:rPr lang="en-GB" dirty="0"/>
              <a:t>C.	PS 3</a:t>
            </a:r>
          </a:p>
          <a:p>
            <a:pPr>
              <a:buFont typeface="Arial" panose="020B0604020202020204" pitchFamily="34" charset="0"/>
              <a:buChar char="•"/>
              <a:defRPr/>
            </a:pPr>
            <a:r>
              <a:rPr lang="en-GB" dirty="0"/>
              <a:t>D.	PS 0</a:t>
            </a:r>
          </a:p>
          <a:p>
            <a:pPr>
              <a:buFont typeface="Arial" panose="020B0604020202020204" pitchFamily="34" charset="0"/>
              <a:buChar char="•"/>
              <a:defRPr/>
            </a:pPr>
            <a:r>
              <a:rPr lang="en-GB" dirty="0"/>
              <a:t>E.	PS 4</a:t>
            </a:r>
          </a:p>
          <a:p>
            <a:pPr>
              <a:buFont typeface="Arial" panose="020B0604020202020204" pitchFamily="34" charset="0"/>
              <a:buChar char="•"/>
              <a:defRPr/>
            </a:pPr>
            <a:endParaRPr lang="en-GB" dirty="0"/>
          </a:p>
        </p:txBody>
      </p:sp>
      <p:sp>
        <p:nvSpPr>
          <p:cNvPr id="24578" name="Title 1"/>
          <p:cNvSpPr>
            <a:spLocks noGrp="1"/>
          </p:cNvSpPr>
          <p:nvPr>
            <p:ph type="title"/>
          </p:nvPr>
        </p:nvSpPr>
        <p:spPr/>
        <p:txBody>
          <a:bodyPr/>
          <a:lstStyle/>
          <a:p>
            <a:r>
              <a:rPr lang="en-GB" altLang="en-US" dirty="0"/>
              <a:t>Question 2 on performance status</a:t>
            </a:r>
          </a:p>
        </p:txBody>
      </p:sp>
    </p:spTree>
    <p:extLst>
      <p:ext uri="{BB962C8B-B14F-4D97-AF65-F5344CB8AC3E}">
        <p14:creationId xmlns:p14="http://schemas.microsoft.com/office/powerpoint/2010/main" val="2896925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defRPr/>
            </a:pPr>
            <a:r>
              <a:rPr lang="en-GB" sz="2400" dirty="0"/>
              <a:t>A 45-year-old teacher who </a:t>
            </a:r>
            <a:r>
              <a:rPr lang="en-GB" sz="2400" dirty="0" smtClean="0"/>
              <a:t>plays tennis regularly is </a:t>
            </a:r>
            <a:r>
              <a:rPr lang="en-GB" sz="2400" dirty="0"/>
              <a:t>admitted to hospital with breathlessness. She mobilises to the bathroom but otherwise is always in bed or chair on the </a:t>
            </a:r>
            <a:r>
              <a:rPr lang="en-GB" sz="2400" dirty="0" smtClean="0"/>
              <a:t>ward as her breathing limits her. </a:t>
            </a:r>
            <a:endParaRPr lang="en-GB" sz="2400" dirty="0"/>
          </a:p>
          <a:p>
            <a:pPr marL="0" indent="0">
              <a:buFont typeface="Arial" panose="020B0604020202020204" pitchFamily="34" charset="0"/>
              <a:buNone/>
              <a:defRPr/>
            </a:pPr>
            <a:endParaRPr lang="en-GB" dirty="0"/>
          </a:p>
          <a:p>
            <a:pPr>
              <a:buFont typeface="Arial" panose="020B0604020202020204" pitchFamily="34" charset="0"/>
              <a:buChar char="•"/>
              <a:defRPr/>
            </a:pPr>
            <a:r>
              <a:rPr lang="en-GB" dirty="0">
                <a:solidFill>
                  <a:schemeClr val="bg1">
                    <a:lumMod val="65000"/>
                  </a:schemeClr>
                </a:solidFill>
              </a:rPr>
              <a:t>A.	PS 2</a:t>
            </a:r>
          </a:p>
          <a:p>
            <a:pPr>
              <a:buFont typeface="Arial" panose="020B0604020202020204" pitchFamily="34" charset="0"/>
              <a:buChar char="•"/>
              <a:defRPr/>
            </a:pPr>
            <a:r>
              <a:rPr lang="en-GB" dirty="0">
                <a:solidFill>
                  <a:schemeClr val="bg1">
                    <a:lumMod val="65000"/>
                  </a:schemeClr>
                </a:solidFill>
              </a:rPr>
              <a:t>B.	PS 1</a:t>
            </a:r>
          </a:p>
          <a:p>
            <a:pPr>
              <a:buFont typeface="Arial" panose="020B0604020202020204" pitchFamily="34" charset="0"/>
              <a:buChar char="•"/>
              <a:defRPr/>
            </a:pPr>
            <a:r>
              <a:rPr lang="en-GB" dirty="0">
                <a:solidFill>
                  <a:srgbClr val="FF0000"/>
                </a:solidFill>
              </a:rPr>
              <a:t>C.	PS 3</a:t>
            </a:r>
          </a:p>
          <a:p>
            <a:pPr>
              <a:buFont typeface="Arial" panose="020B0604020202020204" pitchFamily="34" charset="0"/>
              <a:buChar char="•"/>
              <a:defRPr/>
            </a:pPr>
            <a:r>
              <a:rPr lang="en-GB" dirty="0">
                <a:solidFill>
                  <a:schemeClr val="bg1">
                    <a:lumMod val="65000"/>
                  </a:schemeClr>
                </a:solidFill>
              </a:rPr>
              <a:t>D.	PS 0</a:t>
            </a:r>
          </a:p>
          <a:p>
            <a:pPr>
              <a:buFont typeface="Arial" panose="020B0604020202020204" pitchFamily="34" charset="0"/>
              <a:buChar char="•"/>
              <a:defRPr/>
            </a:pPr>
            <a:r>
              <a:rPr lang="en-GB" dirty="0">
                <a:solidFill>
                  <a:schemeClr val="bg1">
                    <a:lumMod val="65000"/>
                  </a:schemeClr>
                </a:solidFill>
              </a:rPr>
              <a:t>E.	PS 4</a:t>
            </a:r>
          </a:p>
          <a:p>
            <a:pPr>
              <a:buFont typeface="Arial" panose="020B0604020202020204" pitchFamily="34" charset="0"/>
              <a:buChar char="•"/>
              <a:defRPr/>
            </a:pPr>
            <a:endParaRPr lang="en-GB" dirty="0"/>
          </a:p>
        </p:txBody>
      </p:sp>
      <p:sp>
        <p:nvSpPr>
          <p:cNvPr id="24578" name="Title 1"/>
          <p:cNvSpPr>
            <a:spLocks noGrp="1"/>
          </p:cNvSpPr>
          <p:nvPr>
            <p:ph type="title"/>
          </p:nvPr>
        </p:nvSpPr>
        <p:spPr/>
        <p:txBody>
          <a:bodyPr/>
          <a:lstStyle/>
          <a:p>
            <a:r>
              <a:rPr lang="en-GB" altLang="en-US" dirty="0"/>
              <a:t>Question 2 on performance status</a:t>
            </a:r>
          </a:p>
        </p:txBody>
      </p:sp>
    </p:spTree>
    <p:extLst>
      <p:ext uri="{BB962C8B-B14F-4D97-AF65-F5344CB8AC3E}">
        <p14:creationId xmlns:p14="http://schemas.microsoft.com/office/powerpoint/2010/main" val="1879324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457200" y="1904999"/>
            <a:ext cx="8356862" cy="4062167"/>
          </a:xfrm>
        </p:spPr>
        <p:txBody>
          <a:bodyPr/>
          <a:lstStyle/>
          <a:p>
            <a:pPr>
              <a:lnSpc>
                <a:spcPct val="80000"/>
              </a:lnSpc>
            </a:pPr>
            <a:r>
              <a:rPr lang="en-US" altLang="en-US" sz="2000" b="1" u="sng" dirty="0"/>
              <a:t>Symptoms and signs				Frequency (%)</a:t>
            </a:r>
          </a:p>
          <a:p>
            <a:pPr>
              <a:lnSpc>
                <a:spcPct val="80000"/>
              </a:lnSpc>
            </a:pPr>
            <a:endParaRPr lang="en-US" altLang="en-US" sz="2000" dirty="0"/>
          </a:p>
          <a:p>
            <a:pPr>
              <a:lnSpc>
                <a:spcPct val="80000"/>
              </a:lnSpc>
            </a:pPr>
            <a:r>
              <a:rPr lang="en-US" altLang="en-US" sz="2000" dirty="0"/>
              <a:t>Cough						10-75</a:t>
            </a:r>
          </a:p>
          <a:p>
            <a:pPr>
              <a:lnSpc>
                <a:spcPct val="80000"/>
              </a:lnSpc>
            </a:pPr>
            <a:r>
              <a:rPr lang="en-US" altLang="en-US" sz="2000" dirty="0"/>
              <a:t>Weight loss					0-68</a:t>
            </a:r>
          </a:p>
          <a:p>
            <a:pPr>
              <a:lnSpc>
                <a:spcPct val="80000"/>
              </a:lnSpc>
            </a:pPr>
            <a:r>
              <a:rPr lang="en-US" altLang="en-US" sz="2000" dirty="0" err="1"/>
              <a:t>Dyspnoea</a:t>
            </a:r>
            <a:r>
              <a:rPr lang="en-US" altLang="en-US" sz="2000" dirty="0"/>
              <a:t>						5-60</a:t>
            </a:r>
          </a:p>
          <a:p>
            <a:pPr>
              <a:lnSpc>
                <a:spcPct val="80000"/>
              </a:lnSpc>
            </a:pPr>
            <a:r>
              <a:rPr lang="en-US" altLang="en-US" sz="2000" dirty="0"/>
              <a:t>Chest pain						20-50</a:t>
            </a:r>
          </a:p>
          <a:p>
            <a:pPr>
              <a:lnSpc>
                <a:spcPct val="80000"/>
              </a:lnSpc>
            </a:pPr>
            <a:r>
              <a:rPr lang="en-US" altLang="en-US" sz="2000" dirty="0" err="1"/>
              <a:t>Haemoptysis</a:t>
            </a:r>
            <a:r>
              <a:rPr lang="en-US" altLang="en-US" sz="2000" dirty="0"/>
              <a:t>					6-35</a:t>
            </a:r>
          </a:p>
          <a:p>
            <a:pPr>
              <a:lnSpc>
                <a:spcPct val="80000"/>
              </a:lnSpc>
            </a:pPr>
            <a:r>
              <a:rPr lang="en-US" altLang="en-US" sz="2000" dirty="0"/>
              <a:t>Bone pain						6-25</a:t>
            </a:r>
          </a:p>
          <a:p>
            <a:pPr>
              <a:lnSpc>
                <a:spcPct val="80000"/>
              </a:lnSpc>
            </a:pPr>
            <a:r>
              <a:rPr lang="en-US" altLang="en-US" sz="2000" dirty="0"/>
              <a:t>Clubbing						0-20</a:t>
            </a:r>
          </a:p>
          <a:p>
            <a:pPr>
              <a:lnSpc>
                <a:spcPct val="80000"/>
              </a:lnSpc>
            </a:pPr>
            <a:r>
              <a:rPr lang="en-US" altLang="en-US" sz="2000" dirty="0"/>
              <a:t>Weakness						0-10</a:t>
            </a:r>
          </a:p>
          <a:p>
            <a:pPr>
              <a:lnSpc>
                <a:spcPct val="80000"/>
              </a:lnSpc>
            </a:pPr>
            <a:r>
              <a:rPr lang="en-US" altLang="en-US" sz="2000" dirty="0"/>
              <a:t>SVCO						0-10</a:t>
            </a:r>
          </a:p>
          <a:p>
            <a:pPr>
              <a:lnSpc>
                <a:spcPct val="80000"/>
              </a:lnSpc>
            </a:pPr>
            <a:r>
              <a:rPr lang="en-US" altLang="en-US" sz="2000" dirty="0"/>
              <a:t>Stridor						0-4</a:t>
            </a:r>
          </a:p>
          <a:p>
            <a:pPr>
              <a:lnSpc>
                <a:spcPct val="80000"/>
              </a:lnSpc>
            </a:pPr>
            <a:r>
              <a:rPr lang="en-US" altLang="en-US" sz="2000" dirty="0"/>
              <a:t>Dysphagia						0-2</a:t>
            </a:r>
          </a:p>
        </p:txBody>
      </p:sp>
      <p:sp>
        <p:nvSpPr>
          <p:cNvPr id="35842" name="Rectangle 2"/>
          <p:cNvSpPr>
            <a:spLocks noGrp="1"/>
          </p:cNvSpPr>
          <p:nvPr>
            <p:ph type="title"/>
          </p:nvPr>
        </p:nvSpPr>
        <p:spPr/>
        <p:txBody>
          <a:bodyPr/>
          <a:lstStyle/>
          <a:p>
            <a:r>
              <a:rPr lang="en-GB" altLang="en-US" dirty="0"/>
              <a:t>How do people present?</a:t>
            </a:r>
            <a:br>
              <a:rPr lang="en-GB" altLang="en-US" dirty="0"/>
            </a:br>
            <a:r>
              <a:rPr lang="en-GB" altLang="en-US" dirty="0"/>
              <a:t>Who should you refer? </a:t>
            </a:r>
            <a:endParaRPr lang="en-US" altLang="en-US" dirty="0"/>
          </a:p>
        </p:txBody>
      </p:sp>
    </p:spTree>
    <p:extLst>
      <p:ext uri="{BB962C8B-B14F-4D97-AF65-F5344CB8AC3E}">
        <p14:creationId xmlns:p14="http://schemas.microsoft.com/office/powerpoint/2010/main" val="3607683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2"/>
          <p:cNvSpPr>
            <a:spLocks noGrp="1"/>
          </p:cNvSpPr>
          <p:nvPr>
            <p:ph idx="1"/>
          </p:nvPr>
        </p:nvSpPr>
        <p:spPr>
          <a:xfrm>
            <a:off x="485480" y="1386525"/>
            <a:ext cx="8229600" cy="3810000"/>
          </a:xfrm>
        </p:spPr>
        <p:txBody>
          <a:bodyPr/>
          <a:lstStyle/>
          <a:p>
            <a:r>
              <a:rPr lang="en-GB" altLang="en-US" sz="2400" dirty="0"/>
              <a:t>Refer 2WW for lung cancer if :</a:t>
            </a:r>
          </a:p>
          <a:p>
            <a:pPr lvl="1"/>
            <a:r>
              <a:rPr lang="en-GB" altLang="en-US" sz="1800" dirty="0"/>
              <a:t>CXR findings </a:t>
            </a:r>
            <a:r>
              <a:rPr lang="en-GB" altLang="en-US" sz="1800" b="1" dirty="0"/>
              <a:t>(</a:t>
            </a:r>
            <a:r>
              <a:rPr lang="en-GB" altLang="en-US" sz="1800" b="1" u="sng" dirty="0"/>
              <a:t>of cancer</a:t>
            </a:r>
            <a:r>
              <a:rPr lang="en-GB" altLang="en-US" sz="1800" dirty="0"/>
              <a:t>) or</a:t>
            </a:r>
          </a:p>
          <a:p>
            <a:pPr lvl="1"/>
            <a:r>
              <a:rPr lang="en-GB" altLang="en-US" sz="1800" dirty="0"/>
              <a:t>aged &gt;40 with unexplained haemoptysis </a:t>
            </a:r>
            <a:r>
              <a:rPr lang="en-GB" altLang="en-US" sz="1100" b="1" dirty="0"/>
              <a:t>[new 2015]</a:t>
            </a:r>
          </a:p>
          <a:p>
            <a:pPr lvl="1"/>
            <a:endParaRPr lang="en-GB" altLang="en-US" sz="2000" b="1" dirty="0"/>
          </a:p>
          <a:p>
            <a:r>
              <a:rPr lang="en-GB" altLang="en-US" sz="2400" dirty="0"/>
              <a:t>CXR(within 2 weeks) in people aged 40 and over if 2 or more </a:t>
            </a:r>
            <a:r>
              <a:rPr lang="en-GB" altLang="en-US" sz="2400" b="1" u="sng" dirty="0"/>
              <a:t>unexplained</a:t>
            </a:r>
            <a:r>
              <a:rPr lang="en-GB" altLang="en-US" sz="2400" dirty="0"/>
              <a:t> symptoms, or if ever smoked and 1 or more:</a:t>
            </a:r>
          </a:p>
          <a:p>
            <a:pPr lvl="1"/>
            <a:r>
              <a:rPr lang="en-GB" altLang="en-US" sz="1800" dirty="0"/>
              <a:t>Cough, fatigue, shortness of breath, chest pain, weight loss, appetite loss. </a:t>
            </a:r>
            <a:r>
              <a:rPr lang="en-GB" altLang="en-US" sz="1100" b="1" dirty="0"/>
              <a:t>[new 2015]</a:t>
            </a:r>
          </a:p>
          <a:p>
            <a:pPr lvl="1"/>
            <a:endParaRPr lang="en-GB" altLang="en-US" sz="2400" dirty="0"/>
          </a:p>
          <a:p>
            <a:r>
              <a:rPr lang="en-GB" altLang="en-US" sz="2400" dirty="0"/>
              <a:t>Consider urgent CXR (2 weeks) 40 and over with any of:</a:t>
            </a:r>
          </a:p>
          <a:p>
            <a:pPr lvl="1"/>
            <a:r>
              <a:rPr lang="en-GB" altLang="en-US" sz="1800" dirty="0"/>
              <a:t>persistent or recurrent chest infection, finger clubbing, supraclavicular lymphadenopathy or persistent cervical lymphadenopathy, chest signs consistent with lung cancer, thrombocytosis. </a:t>
            </a:r>
            <a:r>
              <a:rPr lang="en-GB" altLang="en-US" sz="1100" b="1" dirty="0"/>
              <a:t>[new 2015]</a:t>
            </a:r>
          </a:p>
        </p:txBody>
      </p:sp>
      <p:sp>
        <p:nvSpPr>
          <p:cNvPr id="36866" name="Title 1"/>
          <p:cNvSpPr>
            <a:spLocks noGrp="1"/>
          </p:cNvSpPr>
          <p:nvPr>
            <p:ph type="title"/>
          </p:nvPr>
        </p:nvSpPr>
        <p:spPr/>
        <p:txBody>
          <a:bodyPr/>
          <a:lstStyle/>
          <a:p>
            <a:r>
              <a:rPr lang="en-GB" altLang="en-US"/>
              <a:t>Referral: NICE CG12 June 2015</a:t>
            </a:r>
          </a:p>
        </p:txBody>
      </p:sp>
    </p:spTree>
    <p:extLst>
      <p:ext uri="{BB962C8B-B14F-4D97-AF65-F5344CB8AC3E}">
        <p14:creationId xmlns:p14="http://schemas.microsoft.com/office/powerpoint/2010/main" val="2926242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399"/>
            <a:ext cx="2691353" cy="5033913"/>
          </a:xfrm>
        </p:spPr>
        <p:txBody>
          <a:bodyPr anchor="t"/>
          <a:lstStyle/>
          <a:p>
            <a:pPr algn="ctr"/>
            <a:r>
              <a:rPr lang="en-GB" dirty="0"/>
              <a:t>Lung cancer pathway</a:t>
            </a:r>
            <a:br>
              <a:rPr lang="en-GB" dirty="0"/>
            </a:br>
            <a:r>
              <a:rPr lang="en-GB" dirty="0"/>
              <a:t/>
            </a:r>
            <a:br>
              <a:rPr lang="en-GB" dirty="0"/>
            </a:br>
            <a:r>
              <a:rPr lang="en-GB" dirty="0"/>
              <a:t/>
            </a:r>
            <a:br>
              <a:rPr lang="en-GB" dirty="0"/>
            </a:br>
            <a:r>
              <a:rPr lang="en-GB" sz="1800" dirty="0"/>
              <a:t>Diagnose</a:t>
            </a:r>
            <a:br>
              <a:rPr lang="en-GB" sz="1800" dirty="0"/>
            </a:br>
            <a:r>
              <a:rPr lang="en-GB" sz="1800" dirty="0"/>
              <a:t>Stage</a:t>
            </a:r>
            <a:br>
              <a:rPr lang="en-GB" sz="1800" dirty="0"/>
            </a:br>
            <a:r>
              <a:rPr lang="en-GB" sz="1800" dirty="0"/>
              <a:t>Select best treatment</a:t>
            </a:r>
            <a:br>
              <a:rPr lang="en-GB" sz="1800" dirty="0"/>
            </a:br>
            <a:r>
              <a:rPr lang="en-GB" sz="1800" dirty="0"/>
              <a:t/>
            </a:r>
            <a:br>
              <a:rPr lang="en-GB" sz="1800" dirty="0"/>
            </a:br>
            <a:r>
              <a:rPr lang="en-GB" sz="1800" dirty="0"/>
              <a:t>Quickly!</a:t>
            </a:r>
          </a:p>
        </p:txBody>
      </p:sp>
      <p:pic>
        <p:nvPicPr>
          <p:cNvPr id="4" name="Content Placeholder 3"/>
          <p:cNvPicPr>
            <a:picLocks noGrp="1" noChangeAspect="1"/>
          </p:cNvPicPr>
          <p:nvPr>
            <p:ph idx="1"/>
          </p:nvPr>
        </p:nvPicPr>
        <p:blipFill>
          <a:blip r:embed="rId2"/>
          <a:stretch>
            <a:fillRect/>
          </a:stretch>
        </p:blipFill>
        <p:spPr>
          <a:xfrm>
            <a:off x="3419872" y="21538"/>
            <a:ext cx="4752528" cy="6791838"/>
          </a:xfrm>
          <a:prstGeom prst="rect">
            <a:avLst/>
          </a:prstGeom>
          <a:solidFill>
            <a:schemeClr val="bg1"/>
          </a:solidFill>
        </p:spPr>
      </p:pic>
      <p:sp>
        <p:nvSpPr>
          <p:cNvPr id="5" name="Oval 4"/>
          <p:cNvSpPr/>
          <p:nvPr/>
        </p:nvSpPr>
        <p:spPr>
          <a:xfrm>
            <a:off x="3995936" y="620688"/>
            <a:ext cx="1872208" cy="1296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n>
                  <a:solidFill>
                    <a:srgbClr val="FF0000"/>
                  </a:solidFill>
                </a:ln>
                <a:solidFill>
                  <a:srgbClr val="FF0000"/>
                </a:solidFill>
              </a:rPr>
              <a:t>Referral</a:t>
            </a:r>
            <a:r>
              <a:rPr lang="en-GB" dirty="0">
                <a:ln>
                  <a:solidFill>
                    <a:srgbClr val="FF0000"/>
                  </a:solidFill>
                </a:ln>
                <a:solidFill>
                  <a:srgbClr val="FF0000"/>
                </a:solidFill>
              </a:rPr>
              <a:t> </a:t>
            </a:r>
          </a:p>
        </p:txBody>
      </p:sp>
      <p:sp>
        <p:nvSpPr>
          <p:cNvPr id="6" name="Oval 5"/>
          <p:cNvSpPr/>
          <p:nvPr/>
        </p:nvSpPr>
        <p:spPr>
          <a:xfrm>
            <a:off x="4211960" y="2132856"/>
            <a:ext cx="3456383" cy="19442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n>
                  <a:solidFill>
                    <a:srgbClr val="FF0000"/>
                  </a:solidFill>
                </a:ln>
                <a:solidFill>
                  <a:srgbClr val="FF0000"/>
                </a:solidFill>
              </a:rPr>
              <a:t>Diagnosis, Staging and assessment </a:t>
            </a:r>
            <a:r>
              <a:rPr lang="en-GB" dirty="0">
                <a:ln>
                  <a:solidFill>
                    <a:srgbClr val="FF0000"/>
                  </a:solidFill>
                </a:ln>
                <a:solidFill>
                  <a:srgbClr val="FF0000"/>
                </a:solidFill>
              </a:rPr>
              <a:t> </a:t>
            </a:r>
          </a:p>
        </p:txBody>
      </p:sp>
      <p:sp>
        <p:nvSpPr>
          <p:cNvPr id="7" name="Oval 6"/>
          <p:cNvSpPr/>
          <p:nvPr/>
        </p:nvSpPr>
        <p:spPr>
          <a:xfrm>
            <a:off x="4651630" y="4725144"/>
            <a:ext cx="2577042" cy="15841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n>
                  <a:solidFill>
                    <a:srgbClr val="FF0000"/>
                  </a:solidFill>
                </a:ln>
                <a:solidFill>
                  <a:srgbClr val="FF0000"/>
                </a:solidFill>
              </a:rPr>
              <a:t>Treatment planning </a:t>
            </a:r>
            <a:endParaRPr lang="en-GB" dirty="0">
              <a:ln>
                <a:solidFill>
                  <a:srgbClr val="FF0000"/>
                </a:solidFill>
              </a:ln>
              <a:solidFill>
                <a:srgbClr val="FF0000"/>
              </a:solidFill>
            </a:endParaRPr>
          </a:p>
        </p:txBody>
      </p:sp>
      <p:sp>
        <p:nvSpPr>
          <p:cNvPr id="8" name="Down Arrow 7"/>
          <p:cNvSpPr/>
          <p:nvPr/>
        </p:nvSpPr>
        <p:spPr>
          <a:xfrm>
            <a:off x="8244408" y="348050"/>
            <a:ext cx="432048" cy="64807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b="1" dirty="0"/>
              <a:t>MDT involvement</a:t>
            </a:r>
          </a:p>
        </p:txBody>
      </p:sp>
    </p:spTree>
    <p:extLst>
      <p:ext uri="{BB962C8B-B14F-4D97-AF65-F5344CB8AC3E}">
        <p14:creationId xmlns:p14="http://schemas.microsoft.com/office/powerpoint/2010/main" val="362878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7263" y="561973"/>
            <a:ext cx="6840537"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6299200"/>
            <a:ext cx="27432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666875"/>
            <a:ext cx="30353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Box 6"/>
          <p:cNvSpPr txBox="1">
            <a:spLocks noChangeArrowheads="1"/>
          </p:cNvSpPr>
          <p:nvPr/>
        </p:nvSpPr>
        <p:spPr bwMode="auto">
          <a:xfrm>
            <a:off x="5716588" y="803273"/>
            <a:ext cx="2735262" cy="4278313"/>
          </a:xfrm>
          <a:prstGeom prst="rect">
            <a:avLst/>
          </a:prstGeom>
          <a:solidFill>
            <a:schemeClr val="bg1"/>
          </a:solidFill>
          <a:ln w="28575">
            <a:solidFill>
              <a:srgbClr val="00B0F0"/>
            </a:solidFill>
            <a:miter lim="800000"/>
            <a:headEnd/>
            <a:tailEnd/>
          </a:ln>
        </p:spPr>
        <p:txBody>
          <a:bodyPr>
            <a:spAutoFit/>
          </a:bodyPr>
          <a:lstStyle>
            <a:lvl1pPr marL="342900" indent="-342900">
              <a:defRPr sz="1600" b="1">
                <a:solidFill>
                  <a:schemeClr val="tx1"/>
                </a:solidFill>
                <a:latin typeface="Arial" charset="0"/>
                <a:ea typeface="ＭＳ Ｐゴシック" pitchFamily="34" charset="-128"/>
              </a:defRPr>
            </a:lvl1pPr>
            <a:lvl2pPr>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buFontTx/>
              <a:buAutoNum type="arabicPeriod"/>
            </a:pPr>
            <a:r>
              <a:rPr lang="en-GB" altLang="en-US" dirty="0">
                <a:solidFill>
                  <a:srgbClr val="FF0000"/>
                </a:solidFill>
              </a:rPr>
              <a:t>contrast CT scan </a:t>
            </a:r>
            <a:r>
              <a:rPr lang="en-GB" altLang="en-US" dirty="0"/>
              <a:t>chest, liver and adrenals (caution with renal disease)</a:t>
            </a:r>
          </a:p>
          <a:p>
            <a:pPr lvl="1" eaLnBrk="1" hangingPunct="1"/>
            <a:r>
              <a:rPr lang="en-GB" altLang="en-US" dirty="0"/>
              <a:t>	(consider neck)</a:t>
            </a:r>
          </a:p>
          <a:p>
            <a:pPr eaLnBrk="1" hangingPunct="1">
              <a:buFontTx/>
              <a:buAutoNum type="arabicPeriod"/>
            </a:pPr>
            <a:endParaRPr lang="en-GB" altLang="en-US" dirty="0"/>
          </a:p>
          <a:p>
            <a:pPr eaLnBrk="1" hangingPunct="1">
              <a:buFontTx/>
              <a:buAutoNum type="arabicPeriod"/>
            </a:pPr>
            <a:r>
              <a:rPr lang="en-GB" altLang="en-US" dirty="0" err="1"/>
              <a:t>Spirometry</a:t>
            </a:r>
            <a:r>
              <a:rPr lang="en-GB" altLang="en-US" dirty="0"/>
              <a:t>, measure TLCO if disproportionate breathlessness or other lung pathology.</a:t>
            </a:r>
          </a:p>
          <a:p>
            <a:pPr eaLnBrk="1" hangingPunct="1">
              <a:buFontTx/>
              <a:buAutoNum type="arabicPeriod"/>
            </a:pPr>
            <a:endParaRPr lang="en-GB" altLang="en-US" dirty="0"/>
          </a:p>
          <a:p>
            <a:pPr eaLnBrk="1" hangingPunct="1">
              <a:buFontTx/>
              <a:buAutoNum type="arabicPeriod"/>
            </a:pPr>
            <a:r>
              <a:rPr lang="en-GB" altLang="en-US" dirty="0">
                <a:solidFill>
                  <a:srgbClr val="FF0000"/>
                </a:solidFill>
              </a:rPr>
              <a:t>Chest CT should be performed before bronchoscopy or any other biopsy procedure</a:t>
            </a:r>
          </a:p>
        </p:txBody>
      </p:sp>
      <p:sp>
        <p:nvSpPr>
          <p:cNvPr id="38918" name="Title 1"/>
          <p:cNvSpPr>
            <a:spLocks noGrp="1"/>
          </p:cNvSpPr>
          <p:nvPr>
            <p:ph type="title"/>
          </p:nvPr>
        </p:nvSpPr>
        <p:spPr>
          <a:xfrm>
            <a:off x="262731" y="69850"/>
            <a:ext cx="8229600" cy="1143000"/>
          </a:xfrm>
        </p:spPr>
        <p:txBody>
          <a:bodyPr/>
          <a:lstStyle/>
          <a:p>
            <a:pPr algn="l"/>
            <a:r>
              <a:rPr lang="en-GB" altLang="en-US" dirty="0"/>
              <a:t>Diagnosis</a:t>
            </a:r>
          </a:p>
        </p:txBody>
      </p:sp>
    </p:spTree>
    <p:extLst>
      <p:ext uri="{BB962C8B-B14F-4D97-AF65-F5344CB8AC3E}">
        <p14:creationId xmlns:p14="http://schemas.microsoft.com/office/powerpoint/2010/main" val="2105670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8799" y="687479"/>
            <a:ext cx="6689001" cy="545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6299200"/>
            <a:ext cx="27432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94476" y="1665381"/>
            <a:ext cx="2756943" cy="88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5724525" y="496979"/>
            <a:ext cx="3319463" cy="5047536"/>
          </a:xfrm>
          <a:prstGeom prst="rect">
            <a:avLst/>
          </a:prstGeom>
          <a:solidFill>
            <a:schemeClr val="bg1"/>
          </a:solidFill>
          <a:ln w="28575">
            <a:solidFill>
              <a:srgbClr val="00B0F0"/>
            </a:solidFill>
          </a:ln>
        </p:spPr>
        <p:txBody>
          <a:bodyPr>
            <a:spAutoFit/>
          </a:bodyPr>
          <a:lstStyle/>
          <a:p>
            <a:pPr eaLnBrk="1" hangingPunct="1">
              <a:defRPr/>
            </a:pPr>
            <a:r>
              <a:rPr lang="en-GB" sz="1600" dirty="0">
                <a:latin typeface="Arial" panose="020B0604020202020204" pitchFamily="34" charset="0"/>
              </a:rPr>
              <a:t>Choose tests that give the most information with the least risk. </a:t>
            </a:r>
          </a:p>
          <a:p>
            <a:pPr marL="800100" lvl="1" indent="-342900" eaLnBrk="1" hangingPunct="1">
              <a:buFont typeface="+mj-lt"/>
              <a:buAutoNum type="alphaLcParenR"/>
              <a:defRPr/>
            </a:pPr>
            <a:r>
              <a:rPr lang="en-GB" sz="1600" b="0" dirty="0">
                <a:latin typeface="Arial" panose="020B0604020202020204" pitchFamily="34" charset="0"/>
              </a:rPr>
              <a:t>Avoid only diagnostic tests when staging will guide treatment.</a:t>
            </a:r>
          </a:p>
          <a:p>
            <a:pPr marL="800100" lvl="1" indent="-342900" eaLnBrk="1" hangingPunct="1">
              <a:buFont typeface="+mj-lt"/>
              <a:buAutoNum type="alphaLcParenR"/>
              <a:defRPr/>
            </a:pPr>
            <a:r>
              <a:rPr lang="en-GB" sz="1600" b="0" dirty="0">
                <a:latin typeface="Arial" panose="020B0604020202020204" pitchFamily="34" charset="0"/>
              </a:rPr>
              <a:t>Take adequate samples to get detailed pathology (tumour sub-typing and measurement of predictive markers)</a:t>
            </a:r>
          </a:p>
          <a:p>
            <a:pPr marL="800100" lvl="1" indent="-342900" eaLnBrk="1" hangingPunct="1">
              <a:buFont typeface="+mj-lt"/>
              <a:buAutoNum type="alphaLcParenR"/>
              <a:defRPr/>
            </a:pPr>
            <a:r>
              <a:rPr lang="en-GB" sz="1600" dirty="0">
                <a:latin typeface="Arial" panose="020B0604020202020204" pitchFamily="34" charset="0"/>
              </a:rPr>
              <a:t>Sample mediastinum or </a:t>
            </a:r>
            <a:r>
              <a:rPr lang="en-GB" sz="1600" dirty="0" err="1">
                <a:latin typeface="Arial" panose="020B0604020202020204" pitchFamily="34" charset="0"/>
              </a:rPr>
              <a:t>mets</a:t>
            </a:r>
            <a:r>
              <a:rPr lang="en-GB" sz="1600" dirty="0">
                <a:latin typeface="Arial" panose="020B0604020202020204" pitchFamily="34" charset="0"/>
              </a:rPr>
              <a:t> NOT primary if stage affects treatment</a:t>
            </a:r>
          </a:p>
          <a:p>
            <a:pPr marL="800100" lvl="1" indent="-342900" eaLnBrk="1" hangingPunct="1">
              <a:buFont typeface="+mj-lt"/>
              <a:buAutoNum type="alphaLcParenR"/>
              <a:defRPr/>
            </a:pPr>
            <a:r>
              <a:rPr lang="en-GB" sz="1600" b="1" dirty="0">
                <a:latin typeface="Arial" panose="020B0604020202020204" pitchFamily="34" charset="0"/>
              </a:rPr>
              <a:t>Bronchoscopy only if nodal staging doesn’t affect treatment: otherwise EBUS</a:t>
            </a:r>
          </a:p>
          <a:p>
            <a:pPr marL="800100" lvl="1" indent="-342900" eaLnBrk="1" hangingPunct="1">
              <a:buFont typeface="+mj-lt"/>
              <a:buAutoNum type="alphaLcParenR"/>
              <a:defRPr/>
            </a:pPr>
            <a:r>
              <a:rPr lang="en-GB" sz="1600" b="0" dirty="0">
                <a:latin typeface="Arial" panose="020B0604020202020204" pitchFamily="34" charset="0"/>
              </a:rPr>
              <a:t>EBUS for paratracheal &amp; peri-bronchial lung </a:t>
            </a:r>
            <a:r>
              <a:rPr lang="en-GB" b="0" dirty="0">
                <a:latin typeface="Arial" panose="020B0604020202020204" pitchFamily="34" charset="0"/>
              </a:rPr>
              <a:t>lesions</a:t>
            </a:r>
          </a:p>
        </p:txBody>
      </p:sp>
      <p:sp>
        <p:nvSpPr>
          <p:cNvPr id="39942" name="Title 1"/>
          <p:cNvSpPr>
            <a:spLocks noGrp="1"/>
          </p:cNvSpPr>
          <p:nvPr>
            <p:ph type="title"/>
          </p:nvPr>
        </p:nvSpPr>
        <p:spPr>
          <a:xfrm>
            <a:off x="360296" y="95250"/>
            <a:ext cx="8229600" cy="1143000"/>
          </a:xfrm>
        </p:spPr>
        <p:txBody>
          <a:bodyPr/>
          <a:lstStyle/>
          <a:p>
            <a:pPr algn="l"/>
            <a:r>
              <a:rPr lang="en-GB" altLang="en-US" dirty="0"/>
              <a:t>Diagnosis</a:t>
            </a:r>
          </a:p>
        </p:txBody>
      </p:sp>
    </p:spTree>
    <p:extLst>
      <p:ext uri="{BB962C8B-B14F-4D97-AF65-F5344CB8AC3E}">
        <p14:creationId xmlns:p14="http://schemas.microsoft.com/office/powerpoint/2010/main" val="4119622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4490" y="544043"/>
            <a:ext cx="6840537"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6299200"/>
            <a:ext cx="27432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Box 7"/>
          <p:cNvSpPr txBox="1">
            <a:spLocks noChangeArrowheads="1"/>
          </p:cNvSpPr>
          <p:nvPr/>
        </p:nvSpPr>
        <p:spPr bwMode="auto">
          <a:xfrm>
            <a:off x="1695827" y="1482256"/>
            <a:ext cx="5635625" cy="307975"/>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r>
              <a:rPr lang="en-GB" altLang="en-US" sz="1400" b="0"/>
              <a:t>Sample highest stage / safest site; ensure sufficient for EGFR testing</a:t>
            </a:r>
          </a:p>
        </p:txBody>
      </p:sp>
      <p:sp>
        <p:nvSpPr>
          <p:cNvPr id="47109" name="TextBox 5"/>
          <p:cNvSpPr txBox="1">
            <a:spLocks noChangeArrowheads="1"/>
          </p:cNvSpPr>
          <p:nvPr/>
        </p:nvSpPr>
        <p:spPr bwMode="auto">
          <a:xfrm>
            <a:off x="1246565" y="3233268"/>
            <a:ext cx="1512887" cy="307975"/>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PET + Biopsy</a:t>
            </a:r>
          </a:p>
        </p:txBody>
      </p:sp>
      <p:sp>
        <p:nvSpPr>
          <p:cNvPr id="47110" name="TextBox 6"/>
          <p:cNvSpPr txBox="1">
            <a:spLocks noChangeArrowheads="1"/>
          </p:cNvSpPr>
          <p:nvPr/>
        </p:nvSpPr>
        <p:spPr bwMode="auto">
          <a:xfrm>
            <a:off x="2545140" y="4160368"/>
            <a:ext cx="1873250" cy="523875"/>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PET or EBUS/EUS +/- Mediastinoscopy</a:t>
            </a:r>
          </a:p>
        </p:txBody>
      </p:sp>
      <p:sp>
        <p:nvSpPr>
          <p:cNvPr id="47111" name="TextBox 8"/>
          <p:cNvSpPr txBox="1">
            <a:spLocks noChangeArrowheads="1"/>
          </p:cNvSpPr>
          <p:nvPr/>
        </p:nvSpPr>
        <p:spPr bwMode="auto">
          <a:xfrm>
            <a:off x="4337427" y="3288831"/>
            <a:ext cx="1512888" cy="523875"/>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EBUS/EUS +/- Mediastinoscopy</a:t>
            </a:r>
          </a:p>
        </p:txBody>
      </p:sp>
      <p:sp>
        <p:nvSpPr>
          <p:cNvPr id="47112" name="TextBox 9"/>
          <p:cNvSpPr txBox="1">
            <a:spLocks noChangeArrowheads="1"/>
          </p:cNvSpPr>
          <p:nvPr/>
        </p:nvSpPr>
        <p:spPr bwMode="auto">
          <a:xfrm>
            <a:off x="5370890" y="4036543"/>
            <a:ext cx="1512887" cy="523875"/>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Neck nodes +/- EBUS/EUS</a:t>
            </a:r>
          </a:p>
        </p:txBody>
      </p:sp>
      <p:sp>
        <p:nvSpPr>
          <p:cNvPr id="47113" name="TextBox 10"/>
          <p:cNvSpPr txBox="1">
            <a:spLocks noChangeArrowheads="1"/>
          </p:cNvSpPr>
          <p:nvPr/>
        </p:nvSpPr>
        <p:spPr bwMode="auto">
          <a:xfrm>
            <a:off x="6040815" y="3080868"/>
            <a:ext cx="2232025" cy="522288"/>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CT/MR Brain; PET; XR/MRI for bone</a:t>
            </a:r>
          </a:p>
        </p:txBody>
      </p:sp>
      <p:sp>
        <p:nvSpPr>
          <p:cNvPr id="47114" name="TextBox 11"/>
          <p:cNvSpPr txBox="1">
            <a:spLocks noChangeArrowheads="1"/>
          </p:cNvSpPr>
          <p:nvPr/>
        </p:nvSpPr>
        <p:spPr bwMode="auto">
          <a:xfrm>
            <a:off x="743327" y="5138268"/>
            <a:ext cx="5457825" cy="307975"/>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PET, CT/MRI Brain, biopsy exclude mets, Sample mediastinum</a:t>
            </a:r>
          </a:p>
        </p:txBody>
      </p:sp>
      <p:sp>
        <p:nvSpPr>
          <p:cNvPr id="47115" name="Title 2"/>
          <p:cNvSpPr>
            <a:spLocks noGrp="1"/>
          </p:cNvSpPr>
          <p:nvPr>
            <p:ph type="title"/>
          </p:nvPr>
        </p:nvSpPr>
        <p:spPr>
          <a:xfrm>
            <a:off x="145143" y="24931"/>
            <a:ext cx="8229600" cy="1143000"/>
          </a:xfrm>
        </p:spPr>
        <p:txBody>
          <a:bodyPr/>
          <a:lstStyle/>
          <a:p>
            <a:pPr algn="l"/>
            <a:r>
              <a:rPr lang="en-GB" altLang="en-US" dirty="0"/>
              <a:t>Diagnosis</a:t>
            </a:r>
          </a:p>
        </p:txBody>
      </p:sp>
    </p:spTree>
    <p:extLst>
      <p:ext uri="{BB962C8B-B14F-4D97-AF65-F5344CB8AC3E}">
        <p14:creationId xmlns:p14="http://schemas.microsoft.com/office/powerpoint/2010/main" val="598786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
        <p:nvSpPr>
          <p:cNvPr id="26626" name="Rectangle 2"/>
          <p:cNvSpPr>
            <a:spLocks noGrp="1"/>
          </p:cNvSpPr>
          <p:nvPr>
            <p:ph type="title"/>
          </p:nvPr>
        </p:nvSpPr>
        <p:spPr>
          <a:xfrm>
            <a:off x="464064" y="212888"/>
            <a:ext cx="8229600" cy="1143000"/>
          </a:xfrm>
        </p:spPr>
        <p:txBody>
          <a:bodyPr/>
          <a:lstStyle/>
          <a:p>
            <a:r>
              <a:rPr lang="en-GB" altLang="en-US" sz="3200" dirty="0"/>
              <a:t>Stage is the other key determinant of survival</a:t>
            </a:r>
            <a:endParaRPr lang="en-US" altLang="en-US" sz="3200" dirty="0"/>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350" y="1376313"/>
            <a:ext cx="6568885" cy="478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604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E317DE79-A5E2-4DE1-9933-125B8F0C0287}"/>
              </a:ext>
            </a:extLst>
          </p:cNvPr>
          <p:cNvPicPr>
            <a:picLocks noGrp="1" noChangeAspect="1"/>
          </p:cNvPicPr>
          <p:nvPr>
            <p:ph idx="1"/>
          </p:nvPr>
        </p:nvPicPr>
        <p:blipFill>
          <a:blip r:embed="rId2"/>
          <a:stretch>
            <a:fillRect/>
          </a:stretch>
        </p:blipFill>
        <p:spPr>
          <a:xfrm>
            <a:off x="996125" y="1184935"/>
            <a:ext cx="7454873" cy="4895417"/>
          </a:xfrm>
          <a:prstGeom prst="rect">
            <a:avLst/>
          </a:prstGeom>
        </p:spPr>
      </p:pic>
      <p:sp>
        <p:nvSpPr>
          <p:cNvPr id="3" name="Title 2">
            <a:extLst>
              <a:ext uri="{FF2B5EF4-FFF2-40B4-BE49-F238E27FC236}">
                <a16:creationId xmlns:a16="http://schemas.microsoft.com/office/drawing/2014/main" xmlns="" id="{BEBFFFA4-EAF1-42F2-949B-DB92C09D6839}"/>
              </a:ext>
            </a:extLst>
          </p:cNvPr>
          <p:cNvSpPr>
            <a:spLocks noGrp="1"/>
          </p:cNvSpPr>
          <p:nvPr>
            <p:ph type="title"/>
          </p:nvPr>
        </p:nvSpPr>
        <p:spPr>
          <a:xfrm>
            <a:off x="457200" y="129989"/>
            <a:ext cx="8229600" cy="1143000"/>
          </a:xfrm>
        </p:spPr>
        <p:txBody>
          <a:bodyPr/>
          <a:lstStyle/>
          <a:p>
            <a:r>
              <a:rPr lang="en-GB" dirty="0"/>
              <a:t>Lung cancer is common….</a:t>
            </a:r>
          </a:p>
        </p:txBody>
      </p:sp>
      <p:pic>
        <p:nvPicPr>
          <p:cNvPr id="6" name="Picture 2" descr="image">
            <a:extLst>
              <a:ext uri="{FF2B5EF4-FFF2-40B4-BE49-F238E27FC236}">
                <a16:creationId xmlns:a16="http://schemas.microsoft.com/office/drawing/2014/main" xmlns="" id="{E52428AE-1714-44B2-BBF5-66967BB9A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30" y="5063284"/>
            <a:ext cx="21463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xmlns="" id="{7B9467BC-AD53-436E-AFA6-DFD8CBC1F138}"/>
              </a:ext>
            </a:extLst>
          </p:cNvPr>
          <p:cNvSpPr/>
          <p:nvPr/>
        </p:nvSpPr>
        <p:spPr>
          <a:xfrm>
            <a:off x="4685701" y="951963"/>
            <a:ext cx="4086824" cy="369332"/>
          </a:xfrm>
          <a:prstGeom prst="rect">
            <a:avLst/>
          </a:prstGeom>
        </p:spPr>
        <p:txBody>
          <a:bodyPr wrap="none">
            <a:spAutoFit/>
          </a:bodyPr>
          <a:lstStyle/>
          <a:p>
            <a:r>
              <a:rPr lang="en-GB" dirty="0"/>
              <a:t>The Twenty Most Common Cancers: 2015</a:t>
            </a:r>
          </a:p>
        </p:txBody>
      </p:sp>
      <p:sp>
        <p:nvSpPr>
          <p:cNvPr id="8" name="Text Placeholder 7">
            <a:extLst>
              <a:ext uri="{FF2B5EF4-FFF2-40B4-BE49-F238E27FC236}">
                <a16:creationId xmlns:a16="http://schemas.microsoft.com/office/drawing/2014/main" xmlns="" id="{0646416D-D22D-4C2D-89A5-61173C4F556E}"/>
              </a:ext>
            </a:extLst>
          </p:cNvPr>
          <p:cNvSpPr>
            <a:spLocks noGrp="1"/>
          </p:cNvSpPr>
          <p:nvPr>
            <p:ph type="body" idx="4294967295"/>
          </p:nvPr>
        </p:nvSpPr>
        <p:spPr>
          <a:xfrm>
            <a:off x="628650" y="689594"/>
            <a:ext cx="7886700" cy="5487369"/>
          </a:xfrm>
          <a:prstGeom prst="rect">
            <a:avLst/>
          </a:prstGeom>
        </p:spPr>
        <p:txBody>
          <a:bodyPr/>
          <a:lstStyle/>
          <a:p>
            <a:r>
              <a:rPr lang="en-GB" sz="2400" b="1" kern="1200" dirty="0">
                <a:solidFill>
                  <a:schemeClr val="tx1"/>
                </a:solidFill>
                <a:effectLst/>
                <a:latin typeface="+mn-lt"/>
                <a:ea typeface="+mn-ea"/>
                <a:cs typeface="+mn-cs"/>
              </a:rPr>
              <a:t>13% of all cancers</a:t>
            </a:r>
            <a:endParaRPr lang="en-GB" dirty="0"/>
          </a:p>
        </p:txBody>
      </p:sp>
    </p:spTree>
    <p:extLst>
      <p:ext uri="{BB962C8B-B14F-4D97-AF65-F5344CB8AC3E}">
        <p14:creationId xmlns:p14="http://schemas.microsoft.com/office/powerpoint/2010/main" val="187297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299114" y="212888"/>
            <a:ext cx="8229600" cy="1143000"/>
          </a:xfrm>
        </p:spPr>
        <p:txBody>
          <a:bodyPr/>
          <a:lstStyle/>
          <a:p>
            <a:r>
              <a:rPr lang="en-GB" altLang="en-US" dirty="0"/>
              <a:t>Staging</a:t>
            </a:r>
          </a:p>
        </p:txBody>
      </p:sp>
      <p:sp>
        <p:nvSpPr>
          <p:cNvPr id="27652" name="Text Placeholder 4"/>
          <p:cNvSpPr>
            <a:spLocks noGrp="1"/>
          </p:cNvSpPr>
          <p:nvPr>
            <p:ph type="body" idx="4294967295"/>
          </p:nvPr>
        </p:nvSpPr>
        <p:spPr>
          <a:xfrm>
            <a:off x="282604" y="889093"/>
            <a:ext cx="3271301" cy="5671963"/>
          </a:xfrm>
          <a:prstGeom prst="rect">
            <a:avLst/>
          </a:prstGeom>
        </p:spPr>
        <p:txBody>
          <a:bodyPr/>
          <a:lstStyle/>
          <a:p>
            <a:r>
              <a:rPr lang="en-GB" altLang="en-US" dirty="0"/>
              <a:t>Roughly: </a:t>
            </a:r>
          </a:p>
          <a:p>
            <a:r>
              <a:rPr lang="en-GB" altLang="en-US" dirty="0"/>
              <a:t>T stage = primary</a:t>
            </a:r>
          </a:p>
          <a:p>
            <a:r>
              <a:rPr lang="en-GB" altLang="en-US" dirty="0"/>
              <a:t>Size main </a:t>
            </a:r>
            <a:r>
              <a:rPr lang="en-GB" altLang="en-US" dirty="0" err="1"/>
              <a:t>det</a:t>
            </a:r>
            <a:endParaRPr lang="en-GB" altLang="en-US" dirty="0"/>
          </a:p>
          <a:p>
            <a:r>
              <a:rPr lang="en-GB" altLang="en-US" dirty="0"/>
              <a:t>N = nodes:</a:t>
            </a:r>
          </a:p>
          <a:p>
            <a:pPr lvl="1"/>
            <a:r>
              <a:rPr lang="en-GB" altLang="en-US" sz="2400" dirty="0"/>
              <a:t>1- local; </a:t>
            </a:r>
          </a:p>
          <a:p>
            <a:pPr lvl="1"/>
            <a:r>
              <a:rPr lang="en-GB" altLang="en-US" sz="2400" dirty="0"/>
              <a:t>2 </a:t>
            </a:r>
            <a:r>
              <a:rPr lang="en-GB" altLang="en-US" sz="2400" dirty="0" err="1"/>
              <a:t>ipsilateral</a:t>
            </a:r>
            <a:endParaRPr lang="en-GB" altLang="en-US" sz="2400" dirty="0"/>
          </a:p>
          <a:p>
            <a:pPr lvl="1"/>
            <a:r>
              <a:rPr lang="en-GB" altLang="en-US" sz="2400" dirty="0"/>
              <a:t>3 contralateral (neck)</a:t>
            </a:r>
          </a:p>
          <a:p>
            <a:r>
              <a:rPr lang="en-GB" altLang="en-US" dirty="0"/>
              <a:t>M = </a:t>
            </a:r>
            <a:r>
              <a:rPr lang="en-GB" altLang="en-US" dirty="0" err="1"/>
              <a:t>mets</a:t>
            </a:r>
            <a:endParaRPr lang="en-GB" altLang="en-US" dirty="0"/>
          </a:p>
          <a:p>
            <a:pPr lvl="1"/>
            <a:r>
              <a:rPr lang="en-GB" altLang="en-US" sz="2400" dirty="0"/>
              <a:t>1a lung/ pleura</a:t>
            </a:r>
          </a:p>
          <a:p>
            <a:pPr lvl="1"/>
            <a:r>
              <a:rPr lang="en-GB" altLang="en-US" sz="2400" dirty="0"/>
              <a:t>1b single met</a:t>
            </a:r>
          </a:p>
          <a:p>
            <a:pPr lvl="1"/>
            <a:r>
              <a:rPr lang="en-GB" altLang="en-US" sz="2400" dirty="0"/>
              <a:t>1c multi </a:t>
            </a:r>
            <a:r>
              <a:rPr lang="en-GB" altLang="en-US" sz="2400" dirty="0" err="1"/>
              <a:t>mets</a:t>
            </a:r>
            <a:endParaRPr lang="en-GB" altLang="en-US" sz="2400" dirty="0"/>
          </a:p>
          <a:p>
            <a:pPr lvl="1"/>
            <a:endParaRPr lang="en-GB" altLang="en-US" sz="2500"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2230" y="1363795"/>
            <a:ext cx="5175115" cy="4091240"/>
          </a:xfrm>
        </p:spPr>
      </p:pic>
    </p:spTree>
    <p:extLst>
      <p:ext uri="{BB962C8B-B14F-4D97-AF65-F5344CB8AC3E}">
        <p14:creationId xmlns:p14="http://schemas.microsoft.com/office/powerpoint/2010/main" val="3729851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 stage</a:t>
            </a:r>
          </a:p>
        </p:txBody>
      </p:sp>
      <p:sp>
        <p:nvSpPr>
          <p:cNvPr id="7" name="Text Box 3"/>
          <p:cNvSpPr txBox="1">
            <a:spLocks noChangeArrowheads="1"/>
          </p:cNvSpPr>
          <p:nvPr/>
        </p:nvSpPr>
        <p:spPr bwMode="auto">
          <a:xfrm>
            <a:off x="273756" y="6269606"/>
            <a:ext cx="8255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5pPr>
            <a:lvl6pPr marL="25146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6pPr>
            <a:lvl7pPr marL="29718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7pPr>
            <a:lvl8pPr marL="34290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8pPr>
            <a:lvl9pPr marL="38862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9pPr>
          </a:lstStyle>
          <a:p>
            <a:r>
              <a:rPr lang="en-US" altLang="en-US" sz="900" i="1" dirty="0">
                <a:solidFill>
                  <a:schemeClr val="tx1"/>
                </a:solidFill>
              </a:rPr>
              <a:t>CHEST</a:t>
            </a:r>
            <a:r>
              <a:rPr lang="en-US" altLang="en-US" sz="900" dirty="0">
                <a:solidFill>
                  <a:schemeClr val="tx1"/>
                </a:solidFill>
              </a:rPr>
              <a:t> 2017 151, 193-203DOI: (10.1016/j.chest.2016.10.010)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676" y="795006"/>
            <a:ext cx="6285987" cy="5096747"/>
          </a:xfrm>
          <a:prstGeom prst="rect">
            <a:avLst/>
          </a:prstGeom>
        </p:spPr>
      </p:pic>
      <p:sp>
        <p:nvSpPr>
          <p:cNvPr id="2" name="TextBox 1"/>
          <p:cNvSpPr txBox="1"/>
          <p:nvPr/>
        </p:nvSpPr>
        <p:spPr>
          <a:xfrm>
            <a:off x="273756" y="2092751"/>
            <a:ext cx="1781287" cy="954107"/>
          </a:xfrm>
          <a:prstGeom prst="rect">
            <a:avLst/>
          </a:prstGeom>
          <a:noFill/>
        </p:spPr>
        <p:txBody>
          <a:bodyPr wrap="square" rtlCol="0">
            <a:spAutoFit/>
          </a:bodyPr>
          <a:lstStyle/>
          <a:p>
            <a:r>
              <a:rPr lang="en-GB" sz="2800" dirty="0" smtClean="0"/>
              <a:t>SIZE and INVASION</a:t>
            </a:r>
            <a:endParaRPr lang="en-GB" sz="2800" dirty="0"/>
          </a:p>
        </p:txBody>
      </p:sp>
    </p:spTree>
    <p:extLst>
      <p:ext uri="{BB962C8B-B14F-4D97-AF65-F5344CB8AC3E}">
        <p14:creationId xmlns:p14="http://schemas.microsoft.com/office/powerpoint/2010/main" val="2553549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6320" y="666548"/>
            <a:ext cx="6038357" cy="5187497"/>
          </a:xfrm>
        </p:spPr>
      </p:pic>
      <p:sp>
        <p:nvSpPr>
          <p:cNvPr id="3" name="Title 2"/>
          <p:cNvSpPr>
            <a:spLocks noGrp="1"/>
          </p:cNvSpPr>
          <p:nvPr>
            <p:ph type="title"/>
          </p:nvPr>
        </p:nvSpPr>
        <p:spPr/>
        <p:txBody>
          <a:bodyPr/>
          <a:lstStyle/>
          <a:p>
            <a:r>
              <a:rPr lang="en-GB" dirty="0" smtClean="0"/>
              <a:t>N stage</a:t>
            </a:r>
            <a:endParaRPr lang="en-GB" dirty="0"/>
          </a:p>
        </p:txBody>
      </p:sp>
      <p:sp>
        <p:nvSpPr>
          <p:cNvPr id="5" name="TextBox 4"/>
          <p:cNvSpPr txBox="1"/>
          <p:nvPr/>
        </p:nvSpPr>
        <p:spPr>
          <a:xfrm>
            <a:off x="471340" y="1640264"/>
            <a:ext cx="1875934" cy="2031325"/>
          </a:xfrm>
          <a:prstGeom prst="rect">
            <a:avLst/>
          </a:prstGeom>
          <a:noFill/>
        </p:spPr>
        <p:txBody>
          <a:bodyPr wrap="square" rtlCol="0">
            <a:spAutoFit/>
          </a:bodyPr>
          <a:lstStyle/>
          <a:p>
            <a:r>
              <a:rPr lang="en-GB" dirty="0" err="1" smtClean="0"/>
              <a:t>Ipsilateral</a:t>
            </a:r>
            <a:r>
              <a:rPr lang="en-GB" dirty="0" smtClean="0"/>
              <a:t> </a:t>
            </a:r>
            <a:r>
              <a:rPr lang="en-GB" dirty="0" err="1" smtClean="0"/>
              <a:t>hilar</a:t>
            </a:r>
            <a:r>
              <a:rPr lang="en-GB" dirty="0" smtClean="0"/>
              <a:t> N1</a:t>
            </a:r>
          </a:p>
          <a:p>
            <a:endParaRPr lang="en-GB" dirty="0"/>
          </a:p>
          <a:p>
            <a:r>
              <a:rPr lang="en-GB" dirty="0" err="1" smtClean="0"/>
              <a:t>Ipsilateral</a:t>
            </a:r>
            <a:r>
              <a:rPr lang="en-GB" dirty="0" smtClean="0"/>
              <a:t> midline N2</a:t>
            </a:r>
          </a:p>
          <a:p>
            <a:endParaRPr lang="en-GB" dirty="0"/>
          </a:p>
          <a:p>
            <a:r>
              <a:rPr lang="en-GB" dirty="0" smtClean="0"/>
              <a:t>Contralateral or neck: N3</a:t>
            </a:r>
          </a:p>
        </p:txBody>
      </p:sp>
    </p:spTree>
    <p:extLst>
      <p:ext uri="{BB962C8B-B14F-4D97-AF65-F5344CB8AC3E}">
        <p14:creationId xmlns:p14="http://schemas.microsoft.com/office/powerpoint/2010/main" val="1963522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9156" y="276663"/>
            <a:ext cx="8229600" cy="647164"/>
          </a:xfrm>
        </p:spPr>
        <p:txBody>
          <a:bodyPr/>
          <a:lstStyle/>
          <a:p>
            <a:r>
              <a:rPr lang="en-GB" dirty="0" err="1"/>
              <a:t>Resectable</a:t>
            </a:r>
            <a:r>
              <a:rPr lang="en-GB" dirty="0"/>
              <a:t> 0- IIB: higher grades will need adjuvant chemo </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850" y="1419663"/>
            <a:ext cx="6999214" cy="46439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3"/>
          <p:cNvSpPr txBox="1">
            <a:spLocks noChangeArrowheads="1"/>
          </p:cNvSpPr>
          <p:nvPr/>
        </p:nvSpPr>
        <p:spPr bwMode="auto">
          <a:xfrm>
            <a:off x="273756" y="6269606"/>
            <a:ext cx="8255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5pPr>
            <a:lvl6pPr marL="25146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6pPr>
            <a:lvl7pPr marL="29718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7pPr>
            <a:lvl8pPr marL="34290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8pPr>
            <a:lvl9pPr marL="38862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9pPr>
          </a:lstStyle>
          <a:p>
            <a:r>
              <a:rPr lang="en-US" altLang="en-US" sz="900" i="1" dirty="0">
                <a:solidFill>
                  <a:schemeClr val="tx1"/>
                </a:solidFill>
              </a:rPr>
              <a:t>CHEST</a:t>
            </a:r>
            <a:r>
              <a:rPr lang="en-US" altLang="en-US" sz="900" dirty="0">
                <a:solidFill>
                  <a:schemeClr val="tx1"/>
                </a:solidFill>
              </a:rPr>
              <a:t> 2017 151, 193-203DOI: (10.1016/j.chest.2016.10.010) </a:t>
            </a:r>
          </a:p>
        </p:txBody>
      </p:sp>
    </p:spTree>
    <p:extLst>
      <p:ext uri="{BB962C8B-B14F-4D97-AF65-F5344CB8AC3E}">
        <p14:creationId xmlns:p14="http://schemas.microsoft.com/office/powerpoint/2010/main" val="2144415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9943" y="401425"/>
            <a:ext cx="8229600" cy="993742"/>
          </a:xfrm>
        </p:spPr>
        <p:txBody>
          <a:bodyPr/>
          <a:lstStyle/>
          <a:p>
            <a:r>
              <a:rPr lang="en-GB" dirty="0" smtClean="0"/>
              <a:t>IIIA/B Not </a:t>
            </a:r>
            <a:r>
              <a:rPr lang="en-GB" dirty="0" err="1"/>
              <a:t>resectable</a:t>
            </a:r>
            <a:r>
              <a:rPr lang="en-GB" dirty="0"/>
              <a:t> but radical </a:t>
            </a:r>
            <a:r>
              <a:rPr lang="en-GB" dirty="0" err="1"/>
              <a:t>chemorad</a:t>
            </a:r>
            <a:r>
              <a:rPr lang="en-GB" dirty="0"/>
              <a:t>?</a:t>
            </a:r>
          </a:p>
        </p:txBody>
      </p:sp>
      <p:sp>
        <p:nvSpPr>
          <p:cNvPr id="7" name="Text Box 3"/>
          <p:cNvSpPr txBox="1">
            <a:spLocks noChangeArrowheads="1"/>
          </p:cNvSpPr>
          <p:nvPr/>
        </p:nvSpPr>
        <p:spPr bwMode="auto">
          <a:xfrm>
            <a:off x="273756" y="6269606"/>
            <a:ext cx="8255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5pPr>
            <a:lvl6pPr marL="25146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6pPr>
            <a:lvl7pPr marL="29718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7pPr>
            <a:lvl8pPr marL="34290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8pPr>
            <a:lvl9pPr marL="38862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9pPr>
          </a:lstStyle>
          <a:p>
            <a:r>
              <a:rPr lang="en-US" altLang="en-US" sz="900" i="1" dirty="0">
                <a:solidFill>
                  <a:schemeClr val="tx1"/>
                </a:solidFill>
              </a:rPr>
              <a:t>CHEST</a:t>
            </a:r>
            <a:r>
              <a:rPr lang="en-US" altLang="en-US" sz="900" dirty="0">
                <a:solidFill>
                  <a:schemeClr val="tx1"/>
                </a:solidFill>
              </a:rPr>
              <a:t> 2017 151, 193-203DOI: (10.1016/j.chest.2016.10.010) </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5359" y="1785686"/>
            <a:ext cx="7041437" cy="41773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66670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6808" y="269449"/>
            <a:ext cx="8229600" cy="1304827"/>
          </a:xfrm>
        </p:spPr>
        <p:txBody>
          <a:bodyPr/>
          <a:lstStyle/>
          <a:p>
            <a:r>
              <a:rPr lang="en-GB" dirty="0" smtClean="0"/>
              <a:t>IV: Mets: Palliative</a:t>
            </a:r>
            <a:r>
              <a:rPr lang="en-GB" dirty="0"/>
              <a:t>/ Systemic treatment </a:t>
            </a:r>
            <a:r>
              <a:rPr lang="en-GB" dirty="0" smtClean="0"/>
              <a:t>mostly*</a:t>
            </a:r>
            <a:endParaRPr lang="en-GB"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705" y="1489435"/>
            <a:ext cx="8357703" cy="24132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3"/>
          <p:cNvSpPr txBox="1">
            <a:spLocks noChangeArrowheads="1"/>
          </p:cNvSpPr>
          <p:nvPr/>
        </p:nvSpPr>
        <p:spPr bwMode="auto">
          <a:xfrm>
            <a:off x="273756" y="6269606"/>
            <a:ext cx="8255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5pPr>
            <a:lvl6pPr marL="25146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6pPr>
            <a:lvl7pPr marL="29718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7pPr>
            <a:lvl8pPr marL="34290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8pPr>
            <a:lvl9pPr marL="3886200" indent="-228600" defTabSz="457200" fontAlgn="base">
              <a:spcBef>
                <a:spcPct val="0"/>
              </a:spcBef>
              <a:spcAft>
                <a:spcPct val="0"/>
              </a:spcAft>
              <a:buClr>
                <a:srgbClr val="000000"/>
              </a:buClr>
              <a:buSzPct val="100000"/>
              <a:buFont typeface="Times New Roman"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pitchFamily="34" charset="-128"/>
              </a:defRPr>
            </a:lvl9pPr>
          </a:lstStyle>
          <a:p>
            <a:r>
              <a:rPr lang="en-US" altLang="en-US" sz="900" i="1" dirty="0">
                <a:solidFill>
                  <a:schemeClr val="tx1"/>
                </a:solidFill>
              </a:rPr>
              <a:t>CHEST</a:t>
            </a:r>
            <a:r>
              <a:rPr lang="en-US" altLang="en-US" sz="900" dirty="0">
                <a:solidFill>
                  <a:schemeClr val="tx1"/>
                </a:solidFill>
              </a:rPr>
              <a:t> 2017 151, 193-203DOI: (10.1016/j.chest.2016.10.010) </a:t>
            </a:r>
          </a:p>
        </p:txBody>
      </p:sp>
      <p:sp>
        <p:nvSpPr>
          <p:cNvPr id="2" name="Content Placeholder 1"/>
          <p:cNvSpPr>
            <a:spLocks noGrp="1"/>
          </p:cNvSpPr>
          <p:nvPr>
            <p:ph idx="1"/>
          </p:nvPr>
        </p:nvSpPr>
        <p:spPr>
          <a:xfrm>
            <a:off x="457200" y="4374036"/>
            <a:ext cx="8229600" cy="1340963"/>
          </a:xfrm>
        </p:spPr>
        <p:txBody>
          <a:bodyPr/>
          <a:lstStyle/>
          <a:p>
            <a:r>
              <a:rPr lang="en-GB" sz="2800" dirty="0"/>
              <a:t>Sometimes explore resection of solitary met and primary but not curative</a:t>
            </a:r>
          </a:p>
        </p:txBody>
      </p:sp>
    </p:spTree>
    <p:extLst>
      <p:ext uri="{BB962C8B-B14F-4D97-AF65-F5344CB8AC3E}">
        <p14:creationId xmlns:p14="http://schemas.microsoft.com/office/powerpoint/2010/main" val="3261587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333" y="1905000"/>
            <a:ext cx="8043333" cy="3810000"/>
          </a:xfrm>
        </p:spPr>
      </p:pic>
      <p:sp>
        <p:nvSpPr>
          <p:cNvPr id="49154" name="Title 1"/>
          <p:cNvSpPr>
            <a:spLocks noGrp="1"/>
          </p:cNvSpPr>
          <p:nvPr>
            <p:ph type="title"/>
          </p:nvPr>
        </p:nvSpPr>
        <p:spPr/>
        <p:txBody>
          <a:bodyPr/>
          <a:lstStyle/>
          <a:p>
            <a:r>
              <a:rPr lang="en-GB" altLang="en-US"/>
              <a:t>Treatment</a:t>
            </a:r>
          </a:p>
        </p:txBody>
      </p:sp>
      <p:pic>
        <p:nvPicPr>
          <p:cNvPr id="4915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6299200"/>
            <a:ext cx="27432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Box 6"/>
          <p:cNvSpPr txBox="1">
            <a:spLocks noChangeArrowheads="1"/>
          </p:cNvSpPr>
          <p:nvPr/>
        </p:nvSpPr>
        <p:spPr bwMode="auto">
          <a:xfrm>
            <a:off x="6180138" y="2781300"/>
            <a:ext cx="2913062" cy="1076325"/>
          </a:xfrm>
          <a:prstGeom prst="rect">
            <a:avLst/>
          </a:prstGeom>
          <a:solidFill>
            <a:schemeClr val="bg1"/>
          </a:solidFill>
          <a:ln w="28575">
            <a:solidFill>
              <a:srgbClr val="00B0F0"/>
            </a:solidFill>
            <a:miter lim="800000"/>
            <a:headEnd/>
            <a:tailEnd/>
          </a:ln>
        </p:spPr>
        <p:txBody>
          <a:bodyPr>
            <a:spAutoFit/>
          </a:bodyPr>
          <a:lstStyle>
            <a:lvl1pPr marL="342900" indent="-342900">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buFontTx/>
              <a:buAutoNum type="arabicPeriod"/>
            </a:pPr>
            <a:r>
              <a:rPr lang="en-GB" altLang="en-US"/>
              <a:t>62 days from GP 2WW</a:t>
            </a:r>
          </a:p>
          <a:p>
            <a:pPr eaLnBrk="1" hangingPunct="1">
              <a:buFontTx/>
              <a:buAutoNum type="arabicPeriod"/>
            </a:pPr>
            <a:endParaRPr lang="en-GB" altLang="en-US"/>
          </a:p>
          <a:p>
            <a:pPr eaLnBrk="1" hangingPunct="1">
              <a:buFontTx/>
              <a:buAutoNum type="arabicPeriod"/>
            </a:pPr>
            <a:r>
              <a:rPr lang="en-GB" altLang="en-US"/>
              <a:t>31 days from decision to treat.</a:t>
            </a:r>
            <a:endParaRPr lang="en-GB" altLang="en-US" b="0"/>
          </a:p>
        </p:txBody>
      </p:sp>
      <p:pic>
        <p:nvPicPr>
          <p:cNvPr id="4915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068638"/>
            <a:ext cx="32321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9216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a:xfrm>
            <a:off x="72871" y="137474"/>
            <a:ext cx="8229600" cy="1143000"/>
          </a:xfrm>
        </p:spPr>
        <p:txBody>
          <a:bodyPr/>
          <a:lstStyle/>
          <a:p>
            <a:r>
              <a:rPr lang="en-GB" altLang="en-US" sz="3600" dirty="0"/>
              <a:t>Treatments: Surgery</a:t>
            </a:r>
            <a:endParaRPr lang="en-US" alt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523" y="993698"/>
            <a:ext cx="6060824" cy="5170602"/>
          </a:xfrm>
          <a:prstGeom prst="rect">
            <a:avLst/>
          </a:prstGeom>
        </p:spPr>
      </p:pic>
    </p:spTree>
    <p:extLst>
      <p:ext uri="{BB962C8B-B14F-4D97-AF65-F5344CB8AC3E}">
        <p14:creationId xmlns:p14="http://schemas.microsoft.com/office/powerpoint/2010/main" val="2839619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a:xfrm>
            <a:off x="72871" y="137474"/>
            <a:ext cx="8229600" cy="1143000"/>
          </a:xfrm>
        </p:spPr>
        <p:txBody>
          <a:bodyPr/>
          <a:lstStyle/>
          <a:p>
            <a:r>
              <a:rPr lang="en-GB" altLang="en-US" sz="3600" dirty="0"/>
              <a:t>Treatments: Surgery</a:t>
            </a:r>
            <a:endParaRPr lang="en-US" alt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04" y="1009660"/>
            <a:ext cx="8126734" cy="2841119"/>
          </a:xfrm>
          <a:prstGeom prst="rect">
            <a:avLst/>
          </a:prstGeom>
        </p:spPr>
      </p:pic>
      <p:pic>
        <p:nvPicPr>
          <p:cNvPr id="5" name="Picture 9" descr="Emergency_Thoracotom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92" y="3756511"/>
            <a:ext cx="3103643" cy="226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1486" y="3756511"/>
            <a:ext cx="1920522"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8271" y="4984020"/>
            <a:ext cx="1726951" cy="109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320v18n06-90160063fig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2179" y="4172154"/>
            <a:ext cx="3250735" cy="1358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16058" y="5530750"/>
            <a:ext cx="1621410" cy="369332"/>
          </a:xfrm>
          <a:prstGeom prst="rect">
            <a:avLst/>
          </a:prstGeom>
          <a:solidFill>
            <a:schemeClr val="bg1"/>
          </a:solidFill>
          <a:ln w="28575">
            <a:solidFill>
              <a:schemeClr val="tx1"/>
            </a:solidFill>
          </a:ln>
        </p:spPr>
        <p:txBody>
          <a:bodyPr wrap="square" rtlCol="0">
            <a:spAutoFit/>
          </a:bodyPr>
          <a:lstStyle/>
          <a:p>
            <a:pPr algn="ctr"/>
            <a:r>
              <a:rPr lang="en-GB" dirty="0"/>
              <a:t>Thoracotomy</a:t>
            </a:r>
          </a:p>
        </p:txBody>
      </p:sp>
      <p:sp>
        <p:nvSpPr>
          <p:cNvPr id="10" name="TextBox 9"/>
          <p:cNvSpPr txBox="1"/>
          <p:nvPr/>
        </p:nvSpPr>
        <p:spPr>
          <a:xfrm>
            <a:off x="5846190" y="5648766"/>
            <a:ext cx="1621410" cy="369332"/>
          </a:xfrm>
          <a:prstGeom prst="rect">
            <a:avLst/>
          </a:prstGeom>
          <a:solidFill>
            <a:schemeClr val="bg1"/>
          </a:solidFill>
          <a:ln w="28575">
            <a:solidFill>
              <a:schemeClr val="tx1"/>
            </a:solidFill>
          </a:ln>
        </p:spPr>
        <p:txBody>
          <a:bodyPr wrap="square" rtlCol="0">
            <a:spAutoFit/>
          </a:bodyPr>
          <a:lstStyle/>
          <a:p>
            <a:pPr algn="ctr"/>
            <a:r>
              <a:rPr lang="en-GB" dirty="0"/>
              <a:t>VATS</a:t>
            </a:r>
          </a:p>
        </p:txBody>
      </p:sp>
    </p:spTree>
    <p:extLst>
      <p:ext uri="{BB962C8B-B14F-4D97-AF65-F5344CB8AC3E}">
        <p14:creationId xmlns:p14="http://schemas.microsoft.com/office/powerpoint/2010/main" val="197542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p:cNvSpPr>
          <p:nvPr>
            <p:ph idx="1"/>
          </p:nvPr>
        </p:nvSpPr>
        <p:spPr>
          <a:xfrm>
            <a:off x="344078" y="829558"/>
            <a:ext cx="8229600" cy="4291553"/>
          </a:xfrm>
        </p:spPr>
        <p:txBody>
          <a:bodyPr/>
          <a:lstStyle/>
          <a:p>
            <a:r>
              <a:rPr lang="en-GB" altLang="en-US" dirty="0"/>
              <a:t>Radical:</a:t>
            </a:r>
          </a:p>
          <a:p>
            <a:pPr lvl="1"/>
            <a:r>
              <a:rPr lang="en-GB" altLang="en-US" dirty="0"/>
              <a:t>Mon-Fri </a:t>
            </a:r>
            <a:r>
              <a:rPr lang="en-GB" altLang="en-US" b="1" u="sng" dirty="0"/>
              <a:t>every day, </a:t>
            </a:r>
            <a:r>
              <a:rPr lang="en-GB" altLang="en-US" dirty="0"/>
              <a:t>4-6 </a:t>
            </a:r>
            <a:r>
              <a:rPr lang="en-GB" altLang="en-US" dirty="0" smtClean="0"/>
              <a:t>weeks; rash, fatigue; scarring (cough/ breathlessness)</a:t>
            </a:r>
            <a:endParaRPr lang="en-GB" altLang="en-US" dirty="0"/>
          </a:p>
          <a:p>
            <a:r>
              <a:rPr lang="en-GB" sz="1800" b="1" dirty="0"/>
              <a:t>Cochrane review conventional radical radiotherapy for early stage lung cancer, overall survival varied between;</a:t>
            </a:r>
          </a:p>
          <a:p>
            <a:pPr lvl="1"/>
            <a:r>
              <a:rPr lang="en-GB" sz="1500" b="1" dirty="0"/>
              <a:t>33-72% at two years</a:t>
            </a:r>
          </a:p>
          <a:p>
            <a:pPr lvl="1"/>
            <a:r>
              <a:rPr lang="en-GB" sz="1500" b="1" dirty="0"/>
              <a:t>17-55% at three years</a:t>
            </a:r>
          </a:p>
          <a:p>
            <a:pPr lvl="1"/>
            <a:r>
              <a:rPr lang="en-GB" sz="1500" b="1" dirty="0"/>
              <a:t>0-42% at five years. </a:t>
            </a:r>
          </a:p>
          <a:p>
            <a:pPr lvl="1"/>
            <a:r>
              <a:rPr lang="en-GB" sz="1500" b="1" dirty="0"/>
              <a:t>Complete response rates were 33-61% and local failure rates between 6-70%</a:t>
            </a:r>
            <a:endParaRPr lang="en-GB" altLang="en-US" dirty="0"/>
          </a:p>
          <a:p>
            <a:r>
              <a:rPr lang="en-GB" altLang="en-US" dirty="0"/>
              <a:t>SABR/ stereotactic/ “</a:t>
            </a:r>
            <a:r>
              <a:rPr lang="en-GB" altLang="en-US" dirty="0" err="1"/>
              <a:t>cyberknife</a:t>
            </a:r>
            <a:r>
              <a:rPr lang="en-GB" altLang="en-US" dirty="0"/>
              <a:t>”: usually 3-5 visits (planning , then dosing, consecutive days) - currently RMH Sutton; MVH, Watford</a:t>
            </a:r>
          </a:p>
          <a:p>
            <a:pPr lvl="1"/>
            <a:r>
              <a:rPr lang="en-GB" sz="1800" b="1" dirty="0"/>
              <a:t>Long term outcome data from SABR/SBRT is still scarce. </a:t>
            </a:r>
          </a:p>
          <a:p>
            <a:pPr lvl="1"/>
            <a:r>
              <a:rPr lang="en-GB" sz="1800" b="1" dirty="0"/>
              <a:t>early studies of SABR/SBRT for early stage lung cancer showed three year survival rates of 56% and 71%. Local control at three years was 91% and 80% respectively. Overall survival at three years was better for stage IA patients (79%) than stage IB patients (56%). </a:t>
            </a:r>
            <a:endParaRPr lang="en-GB" altLang="en-US" dirty="0"/>
          </a:p>
          <a:p>
            <a:r>
              <a:rPr lang="en-GB" b="1" dirty="0"/>
              <a:t>Median survival improves from 1 month to 3-6 months after whole brain radiotherapy for metastases with 10-20% 1 year survival. </a:t>
            </a:r>
            <a:endParaRPr lang="en-GB" altLang="en-US" dirty="0"/>
          </a:p>
          <a:p>
            <a:endParaRPr lang="en-GB" altLang="en-US" dirty="0"/>
          </a:p>
        </p:txBody>
      </p:sp>
      <p:sp>
        <p:nvSpPr>
          <p:cNvPr id="58370" name="Rectangle 2"/>
          <p:cNvSpPr>
            <a:spLocks noGrp="1"/>
          </p:cNvSpPr>
          <p:nvPr>
            <p:ph type="title"/>
          </p:nvPr>
        </p:nvSpPr>
        <p:spPr>
          <a:xfrm>
            <a:off x="421663" y="165754"/>
            <a:ext cx="8229600" cy="1143000"/>
          </a:xfrm>
        </p:spPr>
        <p:txBody>
          <a:bodyPr/>
          <a:lstStyle/>
          <a:p>
            <a:r>
              <a:rPr lang="en-GB" altLang="en-US" dirty="0"/>
              <a:t>Treatments: Radiotherapy</a:t>
            </a:r>
            <a:endParaRPr lang="en-US" altLang="en-US" dirty="0"/>
          </a:p>
        </p:txBody>
      </p:sp>
    </p:spTree>
    <p:extLst>
      <p:ext uri="{BB962C8B-B14F-4D97-AF65-F5344CB8AC3E}">
        <p14:creationId xmlns:p14="http://schemas.microsoft.com/office/powerpoint/2010/main" val="629232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F4B4D28E-46CF-48D5-8AA6-FE4513C3BA0F}"/>
              </a:ext>
            </a:extLst>
          </p:cNvPr>
          <p:cNvPicPr>
            <a:picLocks noChangeAspect="1"/>
          </p:cNvPicPr>
          <p:nvPr/>
        </p:nvPicPr>
        <p:blipFill>
          <a:blip r:embed="rId2"/>
          <a:stretch>
            <a:fillRect/>
          </a:stretch>
        </p:blipFill>
        <p:spPr>
          <a:xfrm>
            <a:off x="1584363" y="1838700"/>
            <a:ext cx="6582485" cy="4250109"/>
          </a:xfrm>
          <a:prstGeom prst="rect">
            <a:avLst/>
          </a:prstGeom>
        </p:spPr>
      </p:pic>
      <p:pic>
        <p:nvPicPr>
          <p:cNvPr id="6" name="Picture 2" descr="image">
            <a:extLst>
              <a:ext uri="{FF2B5EF4-FFF2-40B4-BE49-F238E27FC236}">
                <a16:creationId xmlns:a16="http://schemas.microsoft.com/office/drawing/2014/main" xmlns="" id="{E52428AE-1714-44B2-BBF5-66967BB9A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30" y="5063284"/>
            <a:ext cx="21463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xmlns="" id="{BEBFFFA4-EAF1-42F2-949B-DB92C09D6839}"/>
              </a:ext>
            </a:extLst>
          </p:cNvPr>
          <p:cNvSpPr>
            <a:spLocks noGrp="1"/>
          </p:cNvSpPr>
          <p:nvPr>
            <p:ph type="title"/>
          </p:nvPr>
        </p:nvSpPr>
        <p:spPr>
          <a:xfrm>
            <a:off x="457200" y="129989"/>
            <a:ext cx="8229600" cy="1143000"/>
          </a:xfrm>
        </p:spPr>
        <p:txBody>
          <a:bodyPr/>
          <a:lstStyle/>
          <a:p>
            <a:r>
              <a:rPr lang="en-GB" dirty="0"/>
              <a:t>Lung cancer is common… &amp; survival is poor</a:t>
            </a:r>
          </a:p>
        </p:txBody>
      </p:sp>
      <p:sp>
        <p:nvSpPr>
          <p:cNvPr id="10" name="Rectangle 9">
            <a:extLst>
              <a:ext uri="{FF2B5EF4-FFF2-40B4-BE49-F238E27FC236}">
                <a16:creationId xmlns:a16="http://schemas.microsoft.com/office/drawing/2014/main" xmlns="" id="{8ED818DC-41D3-44EF-B0BD-422564032BB9}"/>
              </a:ext>
            </a:extLst>
          </p:cNvPr>
          <p:cNvSpPr/>
          <p:nvPr/>
        </p:nvSpPr>
        <p:spPr>
          <a:xfrm>
            <a:off x="457200" y="1377035"/>
            <a:ext cx="8478369" cy="646331"/>
          </a:xfrm>
          <a:prstGeom prst="rect">
            <a:avLst/>
          </a:prstGeom>
        </p:spPr>
        <p:txBody>
          <a:bodyPr wrap="square">
            <a:spAutoFit/>
          </a:bodyPr>
          <a:lstStyle/>
          <a:p>
            <a:r>
              <a:rPr lang="en-GB" dirty="0">
                <a:solidFill>
                  <a:srgbClr val="333333"/>
                </a:solidFill>
                <a:latin typeface="Arial" panose="020B0604020202020204" pitchFamily="34" charset="0"/>
              </a:rPr>
              <a:t>Lung cancer by far the most common cause of cancer death in the UK: 22% of all cancer deaths (2014)</a:t>
            </a:r>
            <a:endParaRPr lang="en-GB" dirty="0"/>
          </a:p>
        </p:txBody>
      </p:sp>
    </p:spTree>
    <p:extLst>
      <p:ext uri="{BB962C8B-B14F-4D97-AF65-F5344CB8AC3E}">
        <p14:creationId xmlns:p14="http://schemas.microsoft.com/office/powerpoint/2010/main" val="111091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p:cNvSpPr>
          <p:nvPr>
            <p:ph idx="1"/>
          </p:nvPr>
        </p:nvSpPr>
        <p:spPr>
          <a:xfrm>
            <a:off x="468797" y="1327608"/>
            <a:ext cx="2701230" cy="3810000"/>
          </a:xfrm>
        </p:spPr>
        <p:txBody>
          <a:bodyPr/>
          <a:lstStyle/>
          <a:p>
            <a:pPr>
              <a:lnSpc>
                <a:spcPct val="80000"/>
              </a:lnSpc>
            </a:pPr>
            <a:r>
              <a:rPr lang="en-GB" altLang="en-US" sz="2400" dirty="0"/>
              <a:t>Epithelial (non-small cell)</a:t>
            </a:r>
          </a:p>
          <a:p>
            <a:pPr lvl="1">
              <a:lnSpc>
                <a:spcPct val="80000"/>
              </a:lnSpc>
            </a:pPr>
            <a:r>
              <a:rPr lang="en-GB" altLang="en-US" sz="2000" dirty="0"/>
              <a:t>Squamous</a:t>
            </a:r>
          </a:p>
          <a:p>
            <a:pPr lvl="1">
              <a:lnSpc>
                <a:spcPct val="80000"/>
              </a:lnSpc>
            </a:pPr>
            <a:r>
              <a:rPr lang="en-GB" altLang="en-US" sz="2000" dirty="0"/>
              <a:t>Adenocarcinoma (Glandular)</a:t>
            </a:r>
          </a:p>
          <a:p>
            <a:pPr lvl="1">
              <a:lnSpc>
                <a:spcPct val="80000"/>
              </a:lnSpc>
            </a:pPr>
            <a:endParaRPr lang="en-GB" altLang="en-US" sz="2000" dirty="0"/>
          </a:p>
          <a:p>
            <a:pPr>
              <a:lnSpc>
                <a:spcPct val="80000"/>
              </a:lnSpc>
            </a:pPr>
            <a:r>
              <a:rPr lang="en-GB" altLang="en-US" sz="2400" dirty="0"/>
              <a:t>Neuroendocrine</a:t>
            </a:r>
          </a:p>
          <a:p>
            <a:pPr lvl="1">
              <a:lnSpc>
                <a:spcPct val="80000"/>
              </a:lnSpc>
            </a:pPr>
            <a:r>
              <a:rPr lang="en-GB" altLang="en-US" sz="2000" dirty="0"/>
              <a:t>Small cell</a:t>
            </a:r>
          </a:p>
          <a:p>
            <a:pPr lvl="2">
              <a:lnSpc>
                <a:spcPct val="80000"/>
              </a:lnSpc>
            </a:pPr>
            <a:r>
              <a:rPr lang="en-GB" altLang="en-US" sz="1800" dirty="0"/>
              <a:t>Carcinoid</a:t>
            </a:r>
          </a:p>
          <a:p>
            <a:pPr lvl="2">
              <a:lnSpc>
                <a:spcPct val="80000"/>
              </a:lnSpc>
            </a:pPr>
            <a:endParaRPr lang="en-GB" altLang="en-US" sz="1800" dirty="0"/>
          </a:p>
          <a:p>
            <a:pPr>
              <a:lnSpc>
                <a:spcPct val="80000"/>
              </a:lnSpc>
            </a:pPr>
            <a:r>
              <a:rPr lang="en-GB" altLang="en-US" sz="2400" dirty="0"/>
              <a:t>Rarer tumours from other cell types:</a:t>
            </a:r>
          </a:p>
          <a:p>
            <a:pPr lvl="1">
              <a:lnSpc>
                <a:spcPct val="80000"/>
              </a:lnSpc>
            </a:pPr>
            <a:r>
              <a:rPr lang="en-GB" altLang="en-US" sz="2000" dirty="0" err="1"/>
              <a:t>Angiosarcoma</a:t>
            </a:r>
            <a:endParaRPr lang="en-GB" altLang="en-US" sz="2000" dirty="0"/>
          </a:p>
          <a:p>
            <a:pPr lvl="1">
              <a:lnSpc>
                <a:spcPct val="80000"/>
              </a:lnSpc>
            </a:pPr>
            <a:r>
              <a:rPr lang="en-GB" altLang="en-US" sz="2000" dirty="0" err="1"/>
              <a:t>Myosarcoma</a:t>
            </a:r>
            <a:endParaRPr lang="en-GB" altLang="en-US" sz="2000" dirty="0"/>
          </a:p>
          <a:p>
            <a:pPr lvl="1">
              <a:lnSpc>
                <a:spcPct val="80000"/>
              </a:lnSpc>
            </a:pPr>
            <a:r>
              <a:rPr lang="en-GB" altLang="en-US" sz="2000" dirty="0"/>
              <a:t>Lymphoma</a:t>
            </a:r>
            <a:endParaRPr lang="en-GB" altLang="en-US" sz="2400" dirty="0"/>
          </a:p>
        </p:txBody>
      </p:sp>
      <p:sp>
        <p:nvSpPr>
          <p:cNvPr id="23554" name="Rectangle 2"/>
          <p:cNvSpPr>
            <a:spLocks noGrp="1"/>
          </p:cNvSpPr>
          <p:nvPr>
            <p:ph type="title"/>
          </p:nvPr>
        </p:nvSpPr>
        <p:spPr>
          <a:xfrm>
            <a:off x="468797" y="184608"/>
            <a:ext cx="8229600" cy="1143000"/>
          </a:xfrm>
        </p:spPr>
        <p:txBody>
          <a:bodyPr/>
          <a:lstStyle/>
          <a:p>
            <a:r>
              <a:rPr lang="en-GB" altLang="en-US" dirty="0"/>
              <a:t>Tissue is the issue: different Lung cancers</a:t>
            </a:r>
          </a:p>
        </p:txBody>
      </p:sp>
      <p:pic>
        <p:nvPicPr>
          <p:cNvPr id="23556" name="Picture 4" descr="Epithelial ce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110" y="876790"/>
            <a:ext cx="20161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Glandular ce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027" y="2150742"/>
            <a:ext cx="1655763"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descr="Slide25.JPG">
            <a:extLst>
              <a:ext uri="{FF2B5EF4-FFF2-40B4-BE49-F238E27FC236}">
                <a16:creationId xmlns:a16="http://schemas.microsoft.com/office/drawing/2014/main" xmlns="" id="{1BAA3E7D-A7E9-4FA4-959B-AFE8D8946F6A}"/>
              </a:ext>
            </a:extLst>
          </p:cNvPr>
          <p:cNvPicPr>
            <a:picLocks noGrp="1" noChangeAspect="1"/>
          </p:cNvPicPr>
          <p:nvPr isPhoto="1"/>
        </p:nvPicPr>
        <p:blipFill>
          <a:blip r:embed="rId4" cstate="print">
            <a:extLst>
              <a:ext uri="{28A0092B-C50C-407E-A947-70E740481C1C}">
                <a14:useLocalDpi xmlns:a14="http://schemas.microsoft.com/office/drawing/2010/main" val="0"/>
              </a:ext>
            </a:extLst>
          </a:blip>
          <a:srcRect/>
          <a:stretch>
            <a:fillRect/>
          </a:stretch>
        </p:blipFill>
        <p:spPr bwMode="auto">
          <a:xfrm>
            <a:off x="5232132" y="876790"/>
            <a:ext cx="3747609" cy="281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xmlns="" id="{B33F1D69-1FA1-4625-9C23-194B64950D64}"/>
              </a:ext>
            </a:extLst>
          </p:cNvPr>
          <p:cNvSpPr txBox="1"/>
          <p:nvPr/>
        </p:nvSpPr>
        <p:spPr>
          <a:xfrm>
            <a:off x="3602810" y="4445110"/>
            <a:ext cx="4742330" cy="1384995"/>
          </a:xfrm>
          <a:prstGeom prst="rect">
            <a:avLst/>
          </a:prstGeom>
          <a:noFill/>
        </p:spPr>
        <p:txBody>
          <a:bodyPr wrap="square" rtlCol="0">
            <a:spAutoFit/>
          </a:bodyPr>
          <a:lstStyle/>
          <a:p>
            <a:pPr algn="ctr"/>
            <a:r>
              <a:rPr lang="en-GB" sz="2800" dirty="0">
                <a:solidFill>
                  <a:srgbClr val="FF0000"/>
                </a:solidFill>
              </a:rPr>
              <a:t>THERE IS NEVER A ROLE FOR TUMOUR MARKERS IN UNDIAGNOSED MALIGNANCY</a:t>
            </a:r>
          </a:p>
        </p:txBody>
      </p:sp>
    </p:spTree>
    <p:extLst>
      <p:ext uri="{BB962C8B-B14F-4D97-AF65-F5344CB8AC3E}">
        <p14:creationId xmlns:p14="http://schemas.microsoft.com/office/powerpoint/2010/main" val="4285294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p:cNvSpPr>
          <p:nvPr>
            <p:ph idx="1"/>
          </p:nvPr>
        </p:nvSpPr>
        <p:spPr>
          <a:xfrm>
            <a:off x="230957" y="900785"/>
            <a:ext cx="2606511" cy="3634507"/>
          </a:xfrm>
        </p:spPr>
        <p:txBody>
          <a:bodyPr/>
          <a:lstStyle/>
          <a:p>
            <a:pPr marL="0" indent="0">
              <a:buNone/>
            </a:pPr>
            <a:r>
              <a:rPr lang="en-GB" altLang="en-US" dirty="0"/>
              <a:t>Rapidly progressive </a:t>
            </a:r>
          </a:p>
          <a:p>
            <a:r>
              <a:rPr lang="en-GB" altLang="en-US" dirty="0"/>
              <a:t>median survival 6 months for all patients, </a:t>
            </a:r>
          </a:p>
          <a:p>
            <a:r>
              <a:rPr lang="en-GB" altLang="en-US" dirty="0"/>
              <a:t>1 year for those with limited stage</a:t>
            </a:r>
          </a:p>
          <a:p>
            <a:r>
              <a:rPr lang="en-GB" altLang="en-US" dirty="0"/>
              <a:t>4 months for extensive stage</a:t>
            </a:r>
            <a:r>
              <a:rPr lang="en-US" altLang="en-US" dirty="0"/>
              <a:t>/ no chemo</a:t>
            </a:r>
            <a:endParaRPr lang="en-GB" altLang="en-US" dirty="0"/>
          </a:p>
        </p:txBody>
      </p:sp>
      <p:sp>
        <p:nvSpPr>
          <p:cNvPr id="34818" name="Rectangle 2"/>
          <p:cNvSpPr>
            <a:spLocks noGrp="1"/>
          </p:cNvSpPr>
          <p:nvPr>
            <p:ph type="title"/>
          </p:nvPr>
        </p:nvSpPr>
        <p:spPr>
          <a:xfrm>
            <a:off x="412235" y="241169"/>
            <a:ext cx="8229600" cy="1143000"/>
          </a:xfrm>
        </p:spPr>
        <p:txBody>
          <a:bodyPr/>
          <a:lstStyle/>
          <a:p>
            <a:r>
              <a:rPr lang="en-GB" altLang="en-US" dirty="0"/>
              <a:t>Small cell</a:t>
            </a:r>
            <a:endParaRPr lang="en-US" altLang="en-US" dirty="0"/>
          </a:p>
        </p:txBody>
      </p:sp>
      <p:pic>
        <p:nvPicPr>
          <p:cNvPr id="34820" name="Picture 4" descr="SmallCellDevelop_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779" y="4618325"/>
            <a:ext cx="7588578" cy="151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 Box 5"/>
          <p:cNvSpPr txBox="1">
            <a:spLocks noChangeArrowheads="1"/>
          </p:cNvSpPr>
          <p:nvPr/>
        </p:nvSpPr>
        <p:spPr bwMode="auto">
          <a:xfrm>
            <a:off x="107950" y="6497638"/>
            <a:ext cx="81359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b="1">
                <a:solidFill>
                  <a:schemeClr val="tx1"/>
                </a:solidFill>
                <a:latin typeface="Arial" charset="0"/>
                <a:ea typeface="ＭＳ Ｐゴシック" pitchFamily="34" charset="-128"/>
              </a:defRPr>
            </a:lvl1pPr>
            <a:lvl2pPr marL="742950" indent="-285750" eaLnBrk="0" hangingPunct="0">
              <a:defRPr sz="1600" b="1">
                <a:solidFill>
                  <a:schemeClr val="tx1"/>
                </a:solidFill>
                <a:latin typeface="Arial" charset="0"/>
                <a:ea typeface="ＭＳ Ｐゴシック" pitchFamily="34" charset="-128"/>
              </a:defRPr>
            </a:lvl2pPr>
            <a:lvl3pPr marL="1143000" indent="-228600" eaLnBrk="0" hangingPunct="0">
              <a:defRPr sz="1600" b="1">
                <a:solidFill>
                  <a:schemeClr val="tx1"/>
                </a:solidFill>
                <a:latin typeface="Arial" charset="0"/>
                <a:ea typeface="ＭＳ Ｐゴシック" pitchFamily="34" charset="-128"/>
              </a:defRPr>
            </a:lvl3pPr>
            <a:lvl4pPr marL="1600200" indent="-228600" eaLnBrk="0" hangingPunct="0">
              <a:defRPr sz="1600" b="1">
                <a:solidFill>
                  <a:schemeClr val="tx1"/>
                </a:solidFill>
                <a:latin typeface="Arial" charset="0"/>
                <a:ea typeface="ＭＳ Ｐゴシック" pitchFamily="34" charset="-128"/>
              </a:defRPr>
            </a:lvl4pPr>
            <a:lvl5pPr marL="2057400" indent="-228600" eaLnBrk="0" hangingPunct="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spcBef>
                <a:spcPct val="50000"/>
              </a:spcBef>
            </a:pPr>
            <a:r>
              <a:rPr lang="en-GB" altLang="en-US" sz="1000" b="0"/>
              <a:t>Wistuba &amp; Gazdar, Ch 5, p84-98, in Lung Cancer, 3</a:t>
            </a:r>
            <a:r>
              <a:rPr lang="en-GB" altLang="en-US" sz="1000" b="0" baseline="30000"/>
              <a:t>rd</a:t>
            </a:r>
            <a:r>
              <a:rPr lang="en-GB" altLang="en-US" sz="1000" b="0"/>
              <a:t> Ed. Roth, Cox &amp; Hong 2008.</a:t>
            </a:r>
            <a:endParaRPr lang="en-US" altLang="en-US" sz="1000" b="0"/>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5571" y="360528"/>
            <a:ext cx="2820695" cy="3042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9885" y="231444"/>
            <a:ext cx="2970057" cy="3998008"/>
          </a:xfrm>
          <a:prstGeom prst="rect">
            <a:avLst/>
          </a:prstGeom>
        </p:spPr>
      </p:pic>
      <p:sp>
        <p:nvSpPr>
          <p:cNvPr id="3" name="Rectangle 2"/>
          <p:cNvSpPr/>
          <p:nvPr/>
        </p:nvSpPr>
        <p:spPr>
          <a:xfrm>
            <a:off x="5920802" y="4248993"/>
            <a:ext cx="2917722" cy="369332"/>
          </a:xfrm>
          <a:prstGeom prst="rect">
            <a:avLst/>
          </a:prstGeom>
        </p:spPr>
        <p:txBody>
          <a:bodyPr wrap="none">
            <a:spAutoFit/>
          </a:bodyPr>
          <a:lstStyle/>
          <a:p>
            <a:r>
              <a:rPr lang="en-GB" sz="1200" dirty="0">
                <a:hlinkClick r:id="rId5"/>
              </a:rPr>
              <a:t>Br J Cancer</a:t>
            </a:r>
            <a:r>
              <a:rPr lang="en-GB" sz="1200" dirty="0"/>
              <a:t>. 2014 Feb 18; 110(4): 908–915</a:t>
            </a:r>
            <a:r>
              <a:rPr lang="en-GB" dirty="0"/>
              <a:t>. </a:t>
            </a:r>
          </a:p>
        </p:txBody>
      </p:sp>
    </p:spTree>
    <p:extLst>
      <p:ext uri="{BB962C8B-B14F-4D97-AF65-F5344CB8AC3E}">
        <p14:creationId xmlns:p14="http://schemas.microsoft.com/office/powerpoint/2010/main" val="1800816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p:nvPr>
        </p:nvSpPr>
        <p:spPr>
          <a:xfrm>
            <a:off x="372359" y="307157"/>
            <a:ext cx="8229600" cy="1143000"/>
          </a:xfrm>
        </p:spPr>
        <p:txBody>
          <a:bodyPr/>
          <a:lstStyle/>
          <a:p>
            <a:r>
              <a:rPr lang="en-GB" altLang="en-US" sz="3600" dirty="0"/>
              <a:t>Small cell</a:t>
            </a:r>
          </a:p>
        </p:txBody>
      </p:sp>
      <p:pic>
        <p:nvPicPr>
          <p:cNvPr id="604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73" y="973678"/>
            <a:ext cx="769937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122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a:p>
        </p:txBody>
      </p:sp>
      <p:sp>
        <p:nvSpPr>
          <p:cNvPr id="2" name="Title 1"/>
          <p:cNvSpPr>
            <a:spLocks noGrp="1"/>
          </p:cNvSpPr>
          <p:nvPr>
            <p:ph type="title"/>
          </p:nvPr>
        </p:nvSpPr>
        <p:spPr>
          <a:xfrm>
            <a:off x="383956" y="203461"/>
            <a:ext cx="8229600" cy="1143000"/>
          </a:xfrm>
        </p:spPr>
        <p:txBody>
          <a:bodyPr/>
          <a:lstStyle/>
          <a:p>
            <a:r>
              <a:rPr lang="en-GB" dirty="0"/>
              <a:t>Small cell survival</a:t>
            </a:r>
          </a:p>
        </p:txBody>
      </p:sp>
      <p:pic>
        <p:nvPicPr>
          <p:cNvPr id="614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977" y="800114"/>
            <a:ext cx="6123773" cy="35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977" y="4337323"/>
            <a:ext cx="5902980" cy="1330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6" name="Rectangle 6"/>
          <p:cNvSpPr>
            <a:spLocks noChangeArrowheads="1"/>
          </p:cNvSpPr>
          <p:nvPr/>
        </p:nvSpPr>
        <p:spPr bwMode="auto">
          <a:xfrm>
            <a:off x="2268538" y="4850320"/>
            <a:ext cx="647700" cy="1008063"/>
          </a:xfrm>
          <a:prstGeom prst="rect">
            <a:avLst/>
          </a:prstGeom>
          <a:noFill/>
          <a:ln w="2857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b="1">
                <a:solidFill>
                  <a:schemeClr val="tx1"/>
                </a:solidFill>
                <a:latin typeface="Arial" charset="0"/>
                <a:ea typeface="ＭＳ Ｐゴシック" pitchFamily="34" charset="-128"/>
              </a:defRPr>
            </a:lvl1pPr>
            <a:lvl2pPr marL="742950" indent="-285750" eaLnBrk="0" hangingPunct="0">
              <a:defRPr sz="1600" b="1">
                <a:solidFill>
                  <a:schemeClr val="tx1"/>
                </a:solidFill>
                <a:latin typeface="Arial" charset="0"/>
                <a:ea typeface="ＭＳ Ｐゴシック" pitchFamily="34" charset="-128"/>
              </a:defRPr>
            </a:lvl2pPr>
            <a:lvl3pPr marL="1143000" indent="-228600" eaLnBrk="0" hangingPunct="0">
              <a:defRPr sz="1600" b="1">
                <a:solidFill>
                  <a:schemeClr val="tx1"/>
                </a:solidFill>
                <a:latin typeface="Arial" charset="0"/>
                <a:ea typeface="ＭＳ Ｐゴシック" pitchFamily="34" charset="-128"/>
              </a:defRPr>
            </a:lvl3pPr>
            <a:lvl4pPr marL="1600200" indent="-228600" eaLnBrk="0" hangingPunct="0">
              <a:defRPr sz="1600" b="1">
                <a:solidFill>
                  <a:schemeClr val="tx1"/>
                </a:solidFill>
                <a:latin typeface="Arial" charset="0"/>
                <a:ea typeface="ＭＳ Ｐゴシック" pitchFamily="34" charset="-128"/>
              </a:defRPr>
            </a:lvl4pPr>
            <a:lvl5pPr marL="2057400" indent="-228600" eaLnBrk="0" hangingPunct="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endParaRPr lang="en-GB" altLang="en-US"/>
          </a:p>
        </p:txBody>
      </p:sp>
    </p:spTree>
    <p:extLst>
      <p:ext uri="{BB962C8B-B14F-4D97-AF65-F5344CB8AC3E}">
        <p14:creationId xmlns:p14="http://schemas.microsoft.com/office/powerpoint/2010/main" val="3168541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8"/>
          <p:cNvSpPr>
            <a:spLocks noGrp="1"/>
          </p:cNvSpPr>
          <p:nvPr>
            <p:ph idx="1"/>
          </p:nvPr>
        </p:nvSpPr>
        <p:spPr>
          <a:xfrm>
            <a:off x="428920" y="1395953"/>
            <a:ext cx="8229600" cy="3810000"/>
          </a:xfrm>
        </p:spPr>
        <p:txBody>
          <a:bodyPr/>
          <a:lstStyle/>
          <a:p>
            <a:r>
              <a:rPr lang="en-GB" altLang="en-US" dirty="0"/>
              <a:t>No squamous cells in normal airways</a:t>
            </a:r>
          </a:p>
          <a:p>
            <a:r>
              <a:rPr lang="en-GB" altLang="en-US" dirty="0"/>
              <a:t>“Field carcinogenesis”</a:t>
            </a:r>
          </a:p>
          <a:p>
            <a:r>
              <a:rPr lang="en-GB" altLang="en-US" dirty="0"/>
              <a:t>Tend to be central and very smoking related</a:t>
            </a:r>
          </a:p>
          <a:p>
            <a:pPr lvl="1"/>
            <a:endParaRPr lang="en-GB" altLang="en-US" dirty="0"/>
          </a:p>
        </p:txBody>
      </p:sp>
      <p:sp>
        <p:nvSpPr>
          <p:cNvPr id="36866" name="Rectangle 2"/>
          <p:cNvSpPr>
            <a:spLocks noGrp="1"/>
          </p:cNvSpPr>
          <p:nvPr>
            <p:ph type="title"/>
          </p:nvPr>
        </p:nvSpPr>
        <p:spPr>
          <a:xfrm>
            <a:off x="383955" y="212889"/>
            <a:ext cx="8229600" cy="1143000"/>
          </a:xfrm>
        </p:spPr>
        <p:txBody>
          <a:bodyPr/>
          <a:lstStyle/>
          <a:p>
            <a:r>
              <a:rPr lang="en-GB" altLang="en-US" sz="3600" dirty="0"/>
              <a:t>Development of squamous cell carcinoma</a:t>
            </a:r>
          </a:p>
        </p:txBody>
      </p:sp>
      <p:pic>
        <p:nvPicPr>
          <p:cNvPr id="36867" name="Picture 5" descr="SquamousCell_Devleop_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2619817"/>
            <a:ext cx="882015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7"/>
          <p:cNvSpPr txBox="1">
            <a:spLocks noChangeArrowheads="1"/>
          </p:cNvSpPr>
          <p:nvPr/>
        </p:nvSpPr>
        <p:spPr bwMode="auto">
          <a:xfrm>
            <a:off x="107950" y="6497638"/>
            <a:ext cx="81359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b="1">
                <a:solidFill>
                  <a:schemeClr val="tx1"/>
                </a:solidFill>
                <a:latin typeface="Arial" charset="0"/>
                <a:ea typeface="ＭＳ Ｐゴシック" pitchFamily="34" charset="-128"/>
              </a:defRPr>
            </a:lvl1pPr>
            <a:lvl2pPr marL="742950" indent="-285750" eaLnBrk="0" hangingPunct="0">
              <a:defRPr sz="1600" b="1">
                <a:solidFill>
                  <a:schemeClr val="tx1"/>
                </a:solidFill>
                <a:latin typeface="Arial" charset="0"/>
                <a:ea typeface="ＭＳ Ｐゴシック" pitchFamily="34" charset="-128"/>
              </a:defRPr>
            </a:lvl2pPr>
            <a:lvl3pPr marL="1143000" indent="-228600" eaLnBrk="0" hangingPunct="0">
              <a:defRPr sz="1600" b="1">
                <a:solidFill>
                  <a:schemeClr val="tx1"/>
                </a:solidFill>
                <a:latin typeface="Arial" charset="0"/>
                <a:ea typeface="ＭＳ Ｐゴシック" pitchFamily="34" charset="-128"/>
              </a:defRPr>
            </a:lvl3pPr>
            <a:lvl4pPr marL="1600200" indent="-228600" eaLnBrk="0" hangingPunct="0">
              <a:defRPr sz="1600" b="1">
                <a:solidFill>
                  <a:schemeClr val="tx1"/>
                </a:solidFill>
                <a:latin typeface="Arial" charset="0"/>
                <a:ea typeface="ＭＳ Ｐゴシック" pitchFamily="34" charset="-128"/>
              </a:defRPr>
            </a:lvl4pPr>
            <a:lvl5pPr marL="2057400" indent="-228600" eaLnBrk="0" hangingPunct="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spcBef>
                <a:spcPct val="50000"/>
              </a:spcBef>
            </a:pPr>
            <a:r>
              <a:rPr lang="en-GB" altLang="en-US" sz="1000" b="0"/>
              <a:t>Wistuba &amp; Gazdar, Ch 5, p84-98, in Lung Cancer, 3</a:t>
            </a:r>
            <a:r>
              <a:rPr lang="en-GB" altLang="en-US" sz="1000" b="0" baseline="30000"/>
              <a:t>rd</a:t>
            </a:r>
            <a:r>
              <a:rPr lang="en-GB" altLang="en-US" sz="1000" b="0"/>
              <a:t> Ed. Roth, Cox &amp; Hong 2008.</a:t>
            </a:r>
            <a:endParaRPr lang="en-US" altLang="en-US" sz="1000" b="0"/>
          </a:p>
        </p:txBody>
      </p:sp>
    </p:spTree>
    <p:extLst>
      <p:ext uri="{BB962C8B-B14F-4D97-AF65-F5344CB8AC3E}">
        <p14:creationId xmlns:p14="http://schemas.microsoft.com/office/powerpoint/2010/main" val="3273718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
        <p:nvSpPr>
          <p:cNvPr id="38914" name="Rectangle 2"/>
          <p:cNvSpPr>
            <a:spLocks noGrp="1"/>
          </p:cNvSpPr>
          <p:nvPr>
            <p:ph type="title"/>
          </p:nvPr>
        </p:nvSpPr>
        <p:spPr/>
        <p:txBody>
          <a:bodyPr/>
          <a:lstStyle/>
          <a:p>
            <a:r>
              <a:rPr lang="en-GB" altLang="en-US" sz="3200"/>
              <a:t>Squamous cell after pneumonia on emphysema background</a:t>
            </a:r>
          </a:p>
        </p:txBody>
      </p:sp>
      <p:pic>
        <p:nvPicPr>
          <p:cNvPr id="389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630919"/>
            <a:ext cx="4073525"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30919"/>
            <a:ext cx="4138613"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9688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p:txBody>
          <a:bodyPr/>
          <a:lstStyle/>
          <a:p>
            <a:r>
              <a:rPr lang="en-GB" altLang="en-US"/>
              <a:t>Development of Adenocarcinoma</a:t>
            </a:r>
            <a:endParaRPr lang="en-US" altLang="en-US"/>
          </a:p>
        </p:txBody>
      </p:sp>
      <p:pic>
        <p:nvPicPr>
          <p:cNvPr id="39939" name="Picture 4" descr="Adeno_Develop_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72066"/>
            <a:ext cx="84248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ext Box 5"/>
          <p:cNvSpPr txBox="1">
            <a:spLocks noChangeArrowheads="1"/>
          </p:cNvSpPr>
          <p:nvPr/>
        </p:nvSpPr>
        <p:spPr bwMode="auto">
          <a:xfrm>
            <a:off x="107950" y="6497638"/>
            <a:ext cx="81359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b="1">
                <a:solidFill>
                  <a:schemeClr val="tx1"/>
                </a:solidFill>
                <a:latin typeface="Arial" charset="0"/>
                <a:ea typeface="ＭＳ Ｐゴシック" pitchFamily="34" charset="-128"/>
              </a:defRPr>
            </a:lvl1pPr>
            <a:lvl2pPr marL="742950" indent="-285750" eaLnBrk="0" hangingPunct="0">
              <a:defRPr sz="1600" b="1">
                <a:solidFill>
                  <a:schemeClr val="tx1"/>
                </a:solidFill>
                <a:latin typeface="Arial" charset="0"/>
                <a:ea typeface="ＭＳ Ｐゴシック" pitchFamily="34" charset="-128"/>
              </a:defRPr>
            </a:lvl2pPr>
            <a:lvl3pPr marL="1143000" indent="-228600" eaLnBrk="0" hangingPunct="0">
              <a:defRPr sz="1600" b="1">
                <a:solidFill>
                  <a:schemeClr val="tx1"/>
                </a:solidFill>
                <a:latin typeface="Arial" charset="0"/>
                <a:ea typeface="ＭＳ Ｐゴシック" pitchFamily="34" charset="-128"/>
              </a:defRPr>
            </a:lvl3pPr>
            <a:lvl4pPr marL="1600200" indent="-228600" eaLnBrk="0" hangingPunct="0">
              <a:defRPr sz="1600" b="1">
                <a:solidFill>
                  <a:schemeClr val="tx1"/>
                </a:solidFill>
                <a:latin typeface="Arial" charset="0"/>
                <a:ea typeface="ＭＳ Ｐゴシック" pitchFamily="34" charset="-128"/>
              </a:defRPr>
            </a:lvl4pPr>
            <a:lvl5pPr marL="2057400" indent="-228600" eaLnBrk="0" hangingPunct="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spcBef>
                <a:spcPct val="50000"/>
              </a:spcBef>
            </a:pPr>
            <a:r>
              <a:rPr lang="en-GB" altLang="en-US" sz="1000" b="0"/>
              <a:t>Wistuba &amp; Gazdar, Ch 5, p84-98, in Lung Cancer, 3</a:t>
            </a:r>
            <a:r>
              <a:rPr lang="en-GB" altLang="en-US" sz="1000" b="0" baseline="30000"/>
              <a:t>rd</a:t>
            </a:r>
            <a:r>
              <a:rPr lang="en-GB" altLang="en-US" sz="1000" b="0"/>
              <a:t> Ed. Roth, Cox &amp; Hong 2008.</a:t>
            </a:r>
            <a:endParaRPr lang="en-US" altLang="en-US" sz="1000" b="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0722" y="3959257"/>
            <a:ext cx="2829070" cy="2161095"/>
          </a:xfrm>
        </p:spPr>
      </p:pic>
      <p:sp>
        <p:nvSpPr>
          <p:cNvPr id="4" name="TextBox 3"/>
          <p:cNvSpPr txBox="1"/>
          <p:nvPr/>
        </p:nvSpPr>
        <p:spPr>
          <a:xfrm>
            <a:off x="1517715" y="4044099"/>
            <a:ext cx="1140643" cy="369332"/>
          </a:xfrm>
          <a:prstGeom prst="rect">
            <a:avLst/>
          </a:prstGeom>
          <a:noFill/>
        </p:spPr>
        <p:txBody>
          <a:bodyPr wrap="square" rtlCol="0">
            <a:spAutoFit/>
          </a:bodyPr>
          <a:lstStyle/>
          <a:p>
            <a:pPr algn="ctr"/>
            <a:r>
              <a:rPr lang="en-GB" dirty="0" smtClean="0">
                <a:solidFill>
                  <a:schemeClr val="bg1"/>
                </a:solidFill>
              </a:rPr>
              <a:t>2012</a:t>
            </a:r>
            <a:endParaRPr lang="en-GB"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7987" y="3926668"/>
            <a:ext cx="2931738" cy="2184927"/>
          </a:xfrm>
          <a:prstGeom prst="rect">
            <a:avLst/>
          </a:prstGeom>
        </p:spPr>
      </p:pic>
      <p:sp>
        <p:nvSpPr>
          <p:cNvPr id="10" name="TextBox 9"/>
          <p:cNvSpPr txBox="1"/>
          <p:nvPr/>
        </p:nvSpPr>
        <p:spPr>
          <a:xfrm>
            <a:off x="5533534" y="4011833"/>
            <a:ext cx="1140643" cy="369332"/>
          </a:xfrm>
          <a:prstGeom prst="rect">
            <a:avLst/>
          </a:prstGeom>
          <a:noFill/>
        </p:spPr>
        <p:txBody>
          <a:bodyPr wrap="square" rtlCol="0">
            <a:spAutoFit/>
          </a:bodyPr>
          <a:lstStyle/>
          <a:p>
            <a:pPr algn="ctr"/>
            <a:r>
              <a:rPr lang="en-GB" dirty="0" smtClean="0">
                <a:solidFill>
                  <a:schemeClr val="bg1"/>
                </a:solidFill>
              </a:rPr>
              <a:t>2015</a:t>
            </a:r>
            <a:endParaRPr lang="en-GB" dirty="0">
              <a:solidFill>
                <a:schemeClr val="bg1"/>
              </a:solidFill>
            </a:endParaRPr>
          </a:p>
        </p:txBody>
      </p:sp>
    </p:spTree>
    <p:extLst>
      <p:ext uri="{BB962C8B-B14F-4D97-AF65-F5344CB8AC3E}">
        <p14:creationId xmlns:p14="http://schemas.microsoft.com/office/powerpoint/2010/main" val="938674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1407" y="222316"/>
            <a:ext cx="8229600" cy="1143000"/>
          </a:xfrm>
        </p:spPr>
        <p:txBody>
          <a:bodyPr/>
          <a:lstStyle/>
          <a:p>
            <a:r>
              <a:rPr lang="en-GB" sz="3200" dirty="0"/>
              <a:t>Why “Tissue is the issue” 1: </a:t>
            </a:r>
            <a:r>
              <a:rPr lang="en-GB" sz="3200" dirty="0" err="1"/>
              <a:t>Sq</a:t>
            </a:r>
            <a:r>
              <a:rPr lang="en-GB" sz="3200" dirty="0"/>
              <a:t> </a:t>
            </a:r>
            <a:r>
              <a:rPr lang="en-GB" sz="3200" dirty="0" err="1"/>
              <a:t>vs</a:t>
            </a:r>
            <a:r>
              <a:rPr lang="en-GB" sz="3200" dirty="0"/>
              <a:t> </a:t>
            </a:r>
            <a:r>
              <a:rPr lang="en-GB" sz="3200" dirty="0" err="1"/>
              <a:t>adeno</a:t>
            </a:r>
            <a:endParaRPr lang="en-GB" sz="3200"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2655" y="920684"/>
            <a:ext cx="3773487" cy="381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590" y="920684"/>
            <a:ext cx="3176588" cy="381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6"/>
          <p:cNvSpPr/>
          <p:nvPr/>
        </p:nvSpPr>
        <p:spPr>
          <a:xfrm>
            <a:off x="424206" y="4862869"/>
            <a:ext cx="8531258" cy="1169551"/>
          </a:xfrm>
          <a:prstGeom prst="rect">
            <a:avLst/>
          </a:prstGeom>
        </p:spPr>
        <p:txBody>
          <a:bodyPr wrap="square">
            <a:spAutoFit/>
          </a:bodyPr>
          <a:lstStyle/>
          <a:p>
            <a:r>
              <a:rPr lang="en-GB" sz="1400" dirty="0"/>
              <a:t>847 patients adenocarcinoma: improved survival for </a:t>
            </a:r>
            <a:r>
              <a:rPr lang="en-GB" sz="1400" dirty="0" err="1"/>
              <a:t>cisplatin</a:t>
            </a:r>
            <a:r>
              <a:rPr lang="en-GB" sz="1400" dirty="0"/>
              <a:t> plus </a:t>
            </a:r>
            <a:r>
              <a:rPr lang="en-GB" sz="1400" dirty="0" err="1"/>
              <a:t>pemetrexed</a:t>
            </a:r>
            <a:r>
              <a:rPr lang="en-GB" sz="1400" dirty="0"/>
              <a:t> arm compared with the </a:t>
            </a:r>
            <a:r>
              <a:rPr lang="en-GB" sz="1400" dirty="0" err="1"/>
              <a:t>cisplatin</a:t>
            </a:r>
            <a:r>
              <a:rPr lang="en-GB" sz="1400" dirty="0"/>
              <a:t> plus gemcitabine arm (12.6 </a:t>
            </a:r>
            <a:r>
              <a:rPr lang="en-GB" sz="1400" i="1" dirty="0"/>
              <a:t>v</a:t>
            </a:r>
            <a:r>
              <a:rPr lang="en-GB" sz="1400" dirty="0"/>
              <a:t> 10.9 months, respectively; hazard ratio = 0.84; 95% CI, 0.71 to 0.99; </a:t>
            </a:r>
            <a:r>
              <a:rPr lang="en-GB" sz="1400" i="1" dirty="0"/>
              <a:t>P</a:t>
            </a:r>
            <a:r>
              <a:rPr lang="en-GB" sz="1400" dirty="0"/>
              <a:t> = .03). </a:t>
            </a:r>
          </a:p>
          <a:p>
            <a:endParaRPr lang="en-GB" sz="1400" dirty="0"/>
          </a:p>
          <a:p>
            <a:r>
              <a:rPr lang="en-GB" sz="1400" dirty="0"/>
              <a:t>473 patients with squamous cell carcinoma survival </a:t>
            </a:r>
            <a:r>
              <a:rPr lang="en-GB" sz="1400" dirty="0" err="1"/>
              <a:t>favors</a:t>
            </a:r>
            <a:r>
              <a:rPr lang="en-GB" sz="1400" dirty="0"/>
              <a:t> </a:t>
            </a:r>
            <a:r>
              <a:rPr lang="en-GB" sz="1400" dirty="0" err="1"/>
              <a:t>cisplatin</a:t>
            </a:r>
            <a:r>
              <a:rPr lang="en-GB" sz="1400" dirty="0"/>
              <a:t> plus gemcitabine arm compared with the </a:t>
            </a:r>
            <a:r>
              <a:rPr lang="en-GB" sz="1400" dirty="0" err="1"/>
              <a:t>cisplatin</a:t>
            </a:r>
            <a:r>
              <a:rPr lang="en-GB" sz="1400" dirty="0"/>
              <a:t> plus </a:t>
            </a:r>
            <a:r>
              <a:rPr lang="en-GB" sz="1400" dirty="0" err="1"/>
              <a:t>pemetrexed</a:t>
            </a:r>
            <a:r>
              <a:rPr lang="en-GB" sz="1400" dirty="0"/>
              <a:t> arm (10.8 </a:t>
            </a:r>
            <a:r>
              <a:rPr lang="en-GB" sz="1400" i="1" dirty="0"/>
              <a:t>v</a:t>
            </a:r>
            <a:r>
              <a:rPr lang="en-GB" sz="1400" dirty="0"/>
              <a:t> 9.4 months, respectively; hazard ratio = 1.23; 95% CI, 1.00 to 1.51; </a:t>
            </a:r>
            <a:r>
              <a:rPr lang="en-GB" sz="1400" i="1" dirty="0"/>
              <a:t>P</a:t>
            </a:r>
            <a:r>
              <a:rPr lang="en-GB" sz="1400" dirty="0"/>
              <a:t> = .05).</a:t>
            </a:r>
          </a:p>
        </p:txBody>
      </p:sp>
    </p:spTree>
    <p:extLst>
      <p:ext uri="{BB962C8B-B14F-4D97-AF65-F5344CB8AC3E}">
        <p14:creationId xmlns:p14="http://schemas.microsoft.com/office/powerpoint/2010/main" val="2403737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02318"/>
            <a:ext cx="8229600" cy="1508288"/>
          </a:xfrm>
        </p:spPr>
        <p:txBody>
          <a:bodyPr/>
          <a:lstStyle/>
          <a:p>
            <a:r>
              <a:rPr lang="en-GB" dirty="0"/>
              <a:t>Conclusion: There are multiple intensely metabolically active lytic bone metastases.  There are two muscle metastases in the left thigh and left upper arm. The CT appearances are also concerning for peritoneal metastatic disease which is below the resolution of PET.</a:t>
            </a:r>
          </a:p>
        </p:txBody>
      </p:sp>
      <p:sp>
        <p:nvSpPr>
          <p:cNvPr id="7" name="Title 6"/>
          <p:cNvSpPr>
            <a:spLocks noGrp="1"/>
          </p:cNvSpPr>
          <p:nvPr>
            <p:ph type="title"/>
          </p:nvPr>
        </p:nvSpPr>
        <p:spPr>
          <a:xfrm>
            <a:off x="449943" y="150830"/>
            <a:ext cx="8229600" cy="1310326"/>
          </a:xfrm>
        </p:spPr>
        <p:txBody>
          <a:bodyPr/>
          <a:lstStyle/>
          <a:p>
            <a:r>
              <a:rPr lang="en-GB" sz="2800" dirty="0"/>
              <a:t>Why “Tissue is the issue” </a:t>
            </a:r>
            <a:r>
              <a:rPr lang="en-GB" sz="2800" dirty="0" smtClean="0"/>
              <a:t>2: </a:t>
            </a:r>
            <a:r>
              <a:rPr lang="en-GB" sz="2800" dirty="0" smtClean="0"/>
              <a:t>57yr </a:t>
            </a:r>
            <a:r>
              <a:rPr lang="en-GB" sz="2800" dirty="0"/>
              <a:t>male, anaemia, weight loss, very abnormal imaging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06" y="1575996"/>
            <a:ext cx="4167899" cy="2667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230" y="1575996"/>
            <a:ext cx="3840441" cy="2680118"/>
          </a:xfrm>
          <a:prstGeom prst="rect">
            <a:avLst/>
          </a:prstGeom>
        </p:spPr>
      </p:pic>
    </p:spTree>
    <p:extLst>
      <p:ext uri="{BB962C8B-B14F-4D97-AF65-F5344CB8AC3E}">
        <p14:creationId xmlns:p14="http://schemas.microsoft.com/office/powerpoint/2010/main" val="3708000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86112" y="2253792"/>
            <a:ext cx="4209592" cy="3157194"/>
          </a:xfrm>
        </p:spPr>
      </p:pic>
      <p:sp>
        <p:nvSpPr>
          <p:cNvPr id="3" name="Title 2"/>
          <p:cNvSpPr>
            <a:spLocks noGrp="1"/>
          </p:cNvSpPr>
          <p:nvPr>
            <p:ph type="title"/>
          </p:nvPr>
        </p:nvSpPr>
        <p:spPr>
          <a:xfrm>
            <a:off x="431089" y="175181"/>
            <a:ext cx="8401826" cy="1531069"/>
          </a:xfrm>
        </p:spPr>
        <p:txBody>
          <a:bodyPr/>
          <a:lstStyle/>
          <a:p>
            <a:r>
              <a:rPr lang="en-GB" sz="3200" dirty="0"/>
              <a:t>Why tissue is the issue 2: It’s not always cancer, even when the radiologist says it is</a:t>
            </a:r>
          </a:p>
        </p:txBody>
      </p:sp>
      <p:sp>
        <p:nvSpPr>
          <p:cNvPr id="5" name="Rectangle 4"/>
          <p:cNvSpPr/>
          <p:nvPr/>
        </p:nvSpPr>
        <p:spPr>
          <a:xfrm>
            <a:off x="344078" y="1706251"/>
            <a:ext cx="3973397" cy="4524315"/>
          </a:xfrm>
          <a:prstGeom prst="rect">
            <a:avLst/>
          </a:prstGeom>
        </p:spPr>
        <p:txBody>
          <a:bodyPr wrap="square">
            <a:spAutoFit/>
          </a:bodyPr>
          <a:lstStyle/>
          <a:p>
            <a:r>
              <a:rPr lang="en-GB" sz="1200" dirty="0"/>
              <a:t>SPECIAL REQUEST                STERNUM </a:t>
            </a:r>
          </a:p>
          <a:p>
            <a:r>
              <a:rPr lang="en-GB" sz="1200" dirty="0"/>
              <a:t>DIRECT MICROSCOPY              </a:t>
            </a:r>
            <a:r>
              <a:rPr lang="en-GB" sz="1200" dirty="0" err="1"/>
              <a:t>Auramine</a:t>
            </a:r>
            <a:r>
              <a:rPr lang="en-GB" sz="1200" dirty="0"/>
              <a:t> Stain: </a:t>
            </a:r>
          </a:p>
          <a:p>
            <a:r>
              <a:rPr lang="en-GB" sz="1200" dirty="0"/>
              <a:t>                               Acid Alcohol Fast Bacilli scanty *** SEEN *** </a:t>
            </a:r>
          </a:p>
          <a:p>
            <a:r>
              <a:rPr lang="en-GB" sz="1200" dirty="0"/>
              <a:t>                               Confirmed by ZN </a:t>
            </a:r>
          </a:p>
          <a:p>
            <a:r>
              <a:rPr lang="en-GB" sz="1200" dirty="0"/>
              <a:t>CULTURE                        Acid Alcohol Fast Bacilli Organism isolated after 9 days </a:t>
            </a:r>
          </a:p>
          <a:p>
            <a:r>
              <a:rPr lang="en-GB" sz="1200" dirty="0"/>
              <a:t>                               Culture confirmation test for </a:t>
            </a:r>
            <a:r>
              <a:rPr lang="en-GB" sz="1200" dirty="0" err="1"/>
              <a:t>M.tb</a:t>
            </a:r>
            <a:r>
              <a:rPr lang="en-GB" sz="1200" dirty="0"/>
              <a:t> complex: POSITIVE </a:t>
            </a:r>
          </a:p>
          <a:p>
            <a:r>
              <a:rPr lang="en-GB" sz="1200" dirty="0"/>
              <a:t>Mycobacterium identified as Mycobacterium tuberculosis </a:t>
            </a:r>
          </a:p>
          <a:p>
            <a:r>
              <a:rPr lang="en-GB" sz="1200" dirty="0"/>
              <a:t>                               Performed by Public Health England, Colindale </a:t>
            </a:r>
          </a:p>
          <a:p>
            <a:r>
              <a:rPr lang="en-GB" sz="1200" dirty="0"/>
              <a:t>REPORT STATUS                  ORGANISM                       Mycobacterium identified as Mycobacterium tuberculosis </a:t>
            </a:r>
          </a:p>
          <a:p>
            <a:r>
              <a:rPr lang="en-GB" sz="1200" dirty="0"/>
              <a:t>METHOD                         DISC SENSITIVITY </a:t>
            </a:r>
          </a:p>
          <a:p>
            <a:r>
              <a:rPr lang="en-GB" sz="1200" dirty="0"/>
              <a:t>Rifampicin                     Sensitive </a:t>
            </a:r>
          </a:p>
          <a:p>
            <a:r>
              <a:rPr lang="en-GB" sz="1200" dirty="0"/>
              <a:t>Pyrazinamide                   Sensitive </a:t>
            </a:r>
          </a:p>
          <a:p>
            <a:r>
              <a:rPr lang="en-GB" sz="1200" dirty="0"/>
              <a:t>Isoniazid                      Sensitive </a:t>
            </a:r>
          </a:p>
          <a:p>
            <a:r>
              <a:rPr lang="en-GB" sz="1200" dirty="0" err="1"/>
              <a:t>Ethambutol</a:t>
            </a:r>
            <a:r>
              <a:rPr lang="en-GB" sz="1200" dirty="0"/>
              <a:t>                     Sensitive</a:t>
            </a:r>
          </a:p>
          <a:p>
            <a:endParaRPr lang="en-GB" sz="1200" dirty="0"/>
          </a:p>
          <a:p>
            <a:r>
              <a:rPr lang="en-GB" sz="1200" dirty="0"/>
              <a:t>TB PCR</a:t>
            </a:r>
          </a:p>
          <a:p>
            <a:r>
              <a:rPr lang="en-GB" sz="1200" dirty="0"/>
              <a:t>SPECIMEN DESCRIPTION           Aspirate </a:t>
            </a:r>
          </a:p>
          <a:p>
            <a:r>
              <a:rPr lang="en-GB" sz="1200" dirty="0"/>
              <a:t>DIRECT MICROSCOPY              Mycobacterium tuberculosis complex PCR: POSITIVE.  </a:t>
            </a:r>
          </a:p>
        </p:txBody>
      </p:sp>
    </p:spTree>
    <p:extLst>
      <p:ext uri="{BB962C8B-B14F-4D97-AF65-F5344CB8AC3E}">
        <p14:creationId xmlns:p14="http://schemas.microsoft.com/office/powerpoint/2010/main" val="2819510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a:extLst>
              <a:ext uri="{FF2B5EF4-FFF2-40B4-BE49-F238E27FC236}">
                <a16:creationId xmlns:a16="http://schemas.microsoft.com/office/drawing/2014/main" xmlns="" id="{E52428AE-1714-44B2-BBF5-66967BB9A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30" y="5063284"/>
            <a:ext cx="21463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xmlns="" id="{BEBFFFA4-EAF1-42F2-949B-DB92C09D6839}"/>
              </a:ext>
            </a:extLst>
          </p:cNvPr>
          <p:cNvSpPr>
            <a:spLocks noGrp="1"/>
          </p:cNvSpPr>
          <p:nvPr>
            <p:ph type="title"/>
          </p:nvPr>
        </p:nvSpPr>
        <p:spPr>
          <a:xfrm>
            <a:off x="457200" y="129989"/>
            <a:ext cx="8229600" cy="1143000"/>
          </a:xfrm>
        </p:spPr>
        <p:txBody>
          <a:bodyPr/>
          <a:lstStyle/>
          <a:p>
            <a:r>
              <a:rPr lang="en-GB" dirty="0"/>
              <a:t>Lung cancer is common… &amp; survival is poor</a:t>
            </a:r>
          </a:p>
        </p:txBody>
      </p:sp>
      <p:sp>
        <p:nvSpPr>
          <p:cNvPr id="10" name="Rectangle 9">
            <a:extLst>
              <a:ext uri="{FF2B5EF4-FFF2-40B4-BE49-F238E27FC236}">
                <a16:creationId xmlns:a16="http://schemas.microsoft.com/office/drawing/2014/main" xmlns="" id="{8ED818DC-41D3-44EF-B0BD-422564032BB9}"/>
              </a:ext>
            </a:extLst>
          </p:cNvPr>
          <p:cNvSpPr/>
          <p:nvPr/>
        </p:nvSpPr>
        <p:spPr>
          <a:xfrm>
            <a:off x="457199" y="1961496"/>
            <a:ext cx="3492631" cy="2246769"/>
          </a:xfrm>
          <a:prstGeom prst="rect">
            <a:avLst/>
          </a:prstGeom>
        </p:spPr>
        <p:txBody>
          <a:bodyPr wrap="square">
            <a:spAutoFit/>
          </a:bodyPr>
          <a:lstStyle/>
          <a:p>
            <a:r>
              <a:rPr lang="en-GB" sz="2800" dirty="0">
                <a:solidFill>
                  <a:srgbClr val="333333"/>
                </a:solidFill>
                <a:latin typeface="Arial" panose="020B0604020202020204" pitchFamily="34" charset="0"/>
              </a:rPr>
              <a:t>1 year survival 32%</a:t>
            </a:r>
          </a:p>
          <a:p>
            <a:endParaRPr lang="en-GB" sz="2800" dirty="0">
              <a:solidFill>
                <a:srgbClr val="333333"/>
              </a:solidFill>
              <a:latin typeface="Arial" panose="020B0604020202020204" pitchFamily="34" charset="0"/>
            </a:endParaRPr>
          </a:p>
          <a:p>
            <a:r>
              <a:rPr lang="en-GB" sz="2800" dirty="0">
                <a:solidFill>
                  <a:srgbClr val="333333"/>
                </a:solidFill>
                <a:latin typeface="Arial" panose="020B0604020202020204" pitchFamily="34" charset="0"/>
              </a:rPr>
              <a:t>5 year survival 10%</a:t>
            </a:r>
          </a:p>
          <a:p>
            <a:endParaRPr lang="en-GB" sz="2800" dirty="0">
              <a:solidFill>
                <a:srgbClr val="333333"/>
              </a:solidFill>
              <a:latin typeface="Arial" panose="020B0604020202020204" pitchFamily="34" charset="0"/>
            </a:endParaRPr>
          </a:p>
          <a:p>
            <a:r>
              <a:rPr lang="en-GB" sz="2800" dirty="0">
                <a:solidFill>
                  <a:srgbClr val="333333"/>
                </a:solidFill>
                <a:latin typeface="Arial" panose="020B0604020202020204" pitchFamily="34" charset="0"/>
              </a:rPr>
              <a:t>10 year survival 5% </a:t>
            </a:r>
            <a:endParaRPr lang="en-GB" sz="2800" dirty="0"/>
          </a:p>
        </p:txBody>
      </p:sp>
      <p:pic>
        <p:nvPicPr>
          <p:cNvPr id="7" name="Picture 6" descr="sliders-adults-combine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9483" y="751772"/>
            <a:ext cx="3653874" cy="526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3866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8156" y="1782452"/>
            <a:ext cx="3162647" cy="2186233"/>
          </a:xfrm>
        </p:spPr>
      </p:pic>
      <p:sp>
        <p:nvSpPr>
          <p:cNvPr id="3" name="Title 2"/>
          <p:cNvSpPr>
            <a:spLocks noGrp="1"/>
          </p:cNvSpPr>
          <p:nvPr>
            <p:ph type="title"/>
          </p:nvPr>
        </p:nvSpPr>
        <p:spPr/>
        <p:txBody>
          <a:bodyPr/>
          <a:lstStyle/>
          <a:p>
            <a:r>
              <a:rPr lang="en-GB" dirty="0" smtClean="0"/>
              <a:t>Learning point 2: It’s not always cancer even when the radiologist says so..</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01" y="4040035"/>
            <a:ext cx="3214541" cy="2049228"/>
          </a:xfrm>
          <a:prstGeom prst="rect">
            <a:avLst/>
          </a:prstGeom>
        </p:spPr>
      </p:pic>
      <p:sp>
        <p:nvSpPr>
          <p:cNvPr id="6" name="Rectangle 5"/>
          <p:cNvSpPr/>
          <p:nvPr/>
        </p:nvSpPr>
        <p:spPr>
          <a:xfrm>
            <a:off x="3652887" y="1905009"/>
            <a:ext cx="1899501" cy="2585323"/>
          </a:xfrm>
          <a:prstGeom prst="rect">
            <a:avLst/>
          </a:prstGeom>
        </p:spPr>
        <p:txBody>
          <a:bodyPr wrap="square">
            <a:spAutoFit/>
          </a:bodyPr>
          <a:lstStyle/>
          <a:p>
            <a:r>
              <a:rPr lang="en-GB" dirty="0" smtClean="0"/>
              <a:t>Report:</a:t>
            </a:r>
          </a:p>
          <a:p>
            <a:r>
              <a:rPr lang="en-GB" dirty="0" smtClean="0"/>
              <a:t>4 </a:t>
            </a:r>
            <a:r>
              <a:rPr lang="en-GB" dirty="0"/>
              <a:t>cm mass in the right upper lobe as described, appearances are consistent with a primary lung malignancy.</a:t>
            </a:r>
          </a:p>
          <a:p>
            <a:r>
              <a:rPr lang="en-GB" dirty="0"/>
              <a:t> </a:t>
            </a:r>
          </a:p>
        </p:txBody>
      </p:sp>
      <p:sp>
        <p:nvSpPr>
          <p:cNvPr id="7" name="TextBox 6"/>
          <p:cNvSpPr txBox="1"/>
          <p:nvPr/>
        </p:nvSpPr>
        <p:spPr>
          <a:xfrm>
            <a:off x="1352746" y="1782460"/>
            <a:ext cx="1159497" cy="369332"/>
          </a:xfrm>
          <a:prstGeom prst="rect">
            <a:avLst/>
          </a:prstGeom>
          <a:noFill/>
        </p:spPr>
        <p:txBody>
          <a:bodyPr wrap="square" rtlCol="0">
            <a:spAutoFit/>
          </a:bodyPr>
          <a:lstStyle/>
          <a:p>
            <a:pPr algn="ctr"/>
            <a:r>
              <a:rPr lang="en-GB" dirty="0" smtClean="0">
                <a:solidFill>
                  <a:schemeClr val="bg1"/>
                </a:solidFill>
              </a:rPr>
              <a:t>Aug 2016</a:t>
            </a:r>
            <a:endParaRPr lang="en-GB" dirty="0">
              <a:solidFill>
                <a:schemeClr val="bg1"/>
              </a:solidFill>
            </a:endParaRPr>
          </a:p>
        </p:txBody>
      </p:sp>
      <p:sp>
        <p:nvSpPr>
          <p:cNvPr id="8" name="TextBox 7"/>
          <p:cNvSpPr txBox="1"/>
          <p:nvPr/>
        </p:nvSpPr>
        <p:spPr>
          <a:xfrm>
            <a:off x="1505145" y="4034660"/>
            <a:ext cx="1159497" cy="369332"/>
          </a:xfrm>
          <a:prstGeom prst="rect">
            <a:avLst/>
          </a:prstGeom>
          <a:noFill/>
        </p:spPr>
        <p:txBody>
          <a:bodyPr wrap="square" rtlCol="0">
            <a:spAutoFit/>
          </a:bodyPr>
          <a:lstStyle/>
          <a:p>
            <a:pPr algn="ctr"/>
            <a:r>
              <a:rPr lang="en-GB" dirty="0" smtClean="0">
                <a:solidFill>
                  <a:schemeClr val="bg1"/>
                </a:solidFill>
              </a:rPr>
              <a:t>Aug 2016</a:t>
            </a:r>
            <a:endParaRPr lang="en-GB" dirty="0">
              <a:solidFill>
                <a:schemeClr val="bg1"/>
              </a:solidFill>
            </a:endParaRPr>
          </a:p>
        </p:txBody>
      </p:sp>
    </p:spTree>
    <p:extLst>
      <p:ext uri="{BB962C8B-B14F-4D97-AF65-F5344CB8AC3E}">
        <p14:creationId xmlns:p14="http://schemas.microsoft.com/office/powerpoint/2010/main" val="2866964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8156" y="1782452"/>
            <a:ext cx="3162647" cy="2186233"/>
          </a:xfrm>
        </p:spPr>
      </p:pic>
      <p:sp>
        <p:nvSpPr>
          <p:cNvPr id="3" name="Title 2"/>
          <p:cNvSpPr>
            <a:spLocks noGrp="1"/>
          </p:cNvSpPr>
          <p:nvPr>
            <p:ph type="title"/>
          </p:nvPr>
        </p:nvSpPr>
        <p:spPr/>
        <p:txBody>
          <a:bodyPr/>
          <a:lstStyle/>
          <a:p>
            <a:r>
              <a:rPr lang="en-GB" dirty="0" smtClean="0"/>
              <a:t>Learning point 2: It’s not always cancer even when the radiologist says so..</a:t>
            </a:r>
            <a:endParaRPr lang="en-GB"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01" y="4040035"/>
            <a:ext cx="3214541" cy="2049228"/>
          </a:xfrm>
          <a:prstGeom prst="rect">
            <a:avLst/>
          </a:prstGeom>
        </p:spPr>
      </p:pic>
      <p:sp>
        <p:nvSpPr>
          <p:cNvPr id="6" name="Rectangle 5"/>
          <p:cNvSpPr/>
          <p:nvPr/>
        </p:nvSpPr>
        <p:spPr>
          <a:xfrm>
            <a:off x="3652887" y="1905009"/>
            <a:ext cx="1899501" cy="2585323"/>
          </a:xfrm>
          <a:prstGeom prst="rect">
            <a:avLst/>
          </a:prstGeom>
        </p:spPr>
        <p:txBody>
          <a:bodyPr wrap="square">
            <a:spAutoFit/>
          </a:bodyPr>
          <a:lstStyle/>
          <a:p>
            <a:r>
              <a:rPr lang="en-GB" dirty="0" smtClean="0"/>
              <a:t>Report:</a:t>
            </a:r>
          </a:p>
          <a:p>
            <a:r>
              <a:rPr lang="en-GB" dirty="0" smtClean="0"/>
              <a:t>4 </a:t>
            </a:r>
            <a:r>
              <a:rPr lang="en-GB" dirty="0"/>
              <a:t>cm mass in the right upper lobe as described, appearances are consistent with a primary lung malignancy.</a:t>
            </a:r>
          </a:p>
          <a:p>
            <a:r>
              <a:rPr lang="en-GB" dirty="0"/>
              <a:t> </a:t>
            </a:r>
          </a:p>
        </p:txBody>
      </p:sp>
      <p:sp>
        <p:nvSpPr>
          <p:cNvPr id="7" name="TextBox 6"/>
          <p:cNvSpPr txBox="1"/>
          <p:nvPr/>
        </p:nvSpPr>
        <p:spPr>
          <a:xfrm>
            <a:off x="1352746" y="1782460"/>
            <a:ext cx="1159497" cy="369332"/>
          </a:xfrm>
          <a:prstGeom prst="rect">
            <a:avLst/>
          </a:prstGeom>
          <a:noFill/>
        </p:spPr>
        <p:txBody>
          <a:bodyPr wrap="square" rtlCol="0">
            <a:spAutoFit/>
          </a:bodyPr>
          <a:lstStyle/>
          <a:p>
            <a:pPr algn="ctr"/>
            <a:r>
              <a:rPr lang="en-GB" dirty="0" smtClean="0">
                <a:solidFill>
                  <a:schemeClr val="bg1"/>
                </a:solidFill>
              </a:rPr>
              <a:t>Aug 2016</a:t>
            </a:r>
            <a:endParaRPr lang="en-GB" dirty="0">
              <a:solidFill>
                <a:schemeClr val="bg1"/>
              </a:solidFill>
            </a:endParaRPr>
          </a:p>
        </p:txBody>
      </p:sp>
      <p:sp>
        <p:nvSpPr>
          <p:cNvPr id="8" name="TextBox 7"/>
          <p:cNvSpPr txBox="1"/>
          <p:nvPr/>
        </p:nvSpPr>
        <p:spPr>
          <a:xfrm>
            <a:off x="1505145" y="4034660"/>
            <a:ext cx="1159497" cy="369332"/>
          </a:xfrm>
          <a:prstGeom prst="rect">
            <a:avLst/>
          </a:prstGeom>
          <a:noFill/>
        </p:spPr>
        <p:txBody>
          <a:bodyPr wrap="square" rtlCol="0">
            <a:spAutoFit/>
          </a:bodyPr>
          <a:lstStyle/>
          <a:p>
            <a:pPr algn="ctr"/>
            <a:r>
              <a:rPr lang="en-GB" dirty="0" smtClean="0">
                <a:solidFill>
                  <a:schemeClr val="bg1"/>
                </a:solidFill>
              </a:rPr>
              <a:t>Aug 2016</a:t>
            </a:r>
            <a:endParaRPr lang="en-GB" dirty="0">
              <a:solidFill>
                <a:schemeClr val="bg1"/>
              </a:soli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6455" y="1802596"/>
            <a:ext cx="3096316" cy="2416730"/>
          </a:xfrm>
          <a:prstGeom prst="rect">
            <a:avLst/>
          </a:prstGeom>
        </p:spPr>
      </p:pic>
      <p:sp>
        <p:nvSpPr>
          <p:cNvPr id="10" name="TextBox 9"/>
          <p:cNvSpPr txBox="1"/>
          <p:nvPr/>
        </p:nvSpPr>
        <p:spPr>
          <a:xfrm>
            <a:off x="6372518" y="1736607"/>
            <a:ext cx="1027521" cy="369332"/>
          </a:xfrm>
          <a:prstGeom prst="rect">
            <a:avLst/>
          </a:prstGeom>
          <a:noFill/>
        </p:spPr>
        <p:txBody>
          <a:bodyPr wrap="square" rtlCol="0">
            <a:spAutoFit/>
          </a:bodyPr>
          <a:lstStyle/>
          <a:p>
            <a:r>
              <a:rPr lang="en-GB" dirty="0" smtClean="0">
                <a:solidFill>
                  <a:schemeClr val="bg1"/>
                </a:solidFill>
              </a:rPr>
              <a:t>Jan 2018</a:t>
            </a:r>
            <a:endParaRPr lang="en-GB" dirty="0">
              <a:solidFill>
                <a:schemeClr val="bg1"/>
              </a:solidFill>
            </a:endParaRPr>
          </a:p>
        </p:txBody>
      </p:sp>
      <p:sp>
        <p:nvSpPr>
          <p:cNvPr id="11" name="TextBox 10"/>
          <p:cNvSpPr txBox="1"/>
          <p:nvPr/>
        </p:nvSpPr>
        <p:spPr>
          <a:xfrm>
            <a:off x="4602637" y="4403993"/>
            <a:ext cx="4296266" cy="1569660"/>
          </a:xfrm>
          <a:prstGeom prst="rect">
            <a:avLst/>
          </a:prstGeom>
          <a:noFill/>
        </p:spPr>
        <p:txBody>
          <a:bodyPr wrap="square" rtlCol="0">
            <a:spAutoFit/>
          </a:bodyPr>
          <a:lstStyle/>
          <a:p>
            <a:r>
              <a:rPr lang="en-GB" sz="2400" dirty="0" smtClean="0"/>
              <a:t>Be very wary of telling people they have cancer: better to say there is an abnormality and the specialist team will see them</a:t>
            </a:r>
            <a:endParaRPr lang="en-GB" sz="2400" dirty="0"/>
          </a:p>
        </p:txBody>
      </p:sp>
    </p:spTree>
    <p:extLst>
      <p:ext uri="{BB962C8B-B14F-4D97-AF65-F5344CB8AC3E}">
        <p14:creationId xmlns:p14="http://schemas.microsoft.com/office/powerpoint/2010/main" val="4028931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728" y="1904999"/>
            <a:ext cx="5882325" cy="4178566"/>
          </a:xfrm>
        </p:spPr>
      </p:pic>
      <p:sp>
        <p:nvSpPr>
          <p:cNvPr id="3" name="Title 2"/>
          <p:cNvSpPr>
            <a:spLocks noGrp="1"/>
          </p:cNvSpPr>
          <p:nvPr>
            <p:ph type="title"/>
          </p:nvPr>
        </p:nvSpPr>
        <p:spPr>
          <a:xfrm>
            <a:off x="443060" y="165754"/>
            <a:ext cx="8418136" cy="1634766"/>
          </a:xfrm>
        </p:spPr>
        <p:txBody>
          <a:bodyPr/>
          <a:lstStyle/>
          <a:p>
            <a:r>
              <a:rPr lang="en-GB" dirty="0"/>
              <a:t>Why tissue is the issue 3: Tissue diagnosis and staging (with EBUS) improves survival</a:t>
            </a:r>
          </a:p>
        </p:txBody>
      </p:sp>
      <p:sp>
        <p:nvSpPr>
          <p:cNvPr id="5" name="TextBox 4"/>
          <p:cNvSpPr txBox="1"/>
          <p:nvPr/>
        </p:nvSpPr>
        <p:spPr>
          <a:xfrm>
            <a:off x="443060" y="6334812"/>
            <a:ext cx="3742441" cy="367646"/>
          </a:xfrm>
          <a:prstGeom prst="rect">
            <a:avLst/>
          </a:prstGeom>
          <a:noFill/>
        </p:spPr>
        <p:txBody>
          <a:bodyPr wrap="square" rtlCol="0">
            <a:spAutoFit/>
          </a:bodyPr>
          <a:lstStyle/>
          <a:p>
            <a:r>
              <a:rPr lang="en-GB" dirty="0"/>
              <a:t>Navani, Lancet </a:t>
            </a:r>
            <a:r>
              <a:rPr lang="en-GB" dirty="0" err="1"/>
              <a:t>Resp</a:t>
            </a:r>
            <a:r>
              <a:rPr lang="en-GB" dirty="0"/>
              <a:t> Med 2015</a:t>
            </a:r>
          </a:p>
        </p:txBody>
      </p:sp>
    </p:spTree>
    <p:extLst>
      <p:ext uri="{BB962C8B-B14F-4D97-AF65-F5344CB8AC3E}">
        <p14:creationId xmlns:p14="http://schemas.microsoft.com/office/powerpoint/2010/main" val="537265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Hanah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8032" y="1610280"/>
            <a:ext cx="6168641" cy="4476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Rectangle 2"/>
          <p:cNvSpPr>
            <a:spLocks noGrp="1"/>
          </p:cNvSpPr>
          <p:nvPr>
            <p:ph type="title"/>
          </p:nvPr>
        </p:nvSpPr>
        <p:spPr>
          <a:xfrm>
            <a:off x="421663" y="99767"/>
            <a:ext cx="8229600" cy="1143000"/>
          </a:xfrm>
        </p:spPr>
        <p:txBody>
          <a:bodyPr/>
          <a:lstStyle/>
          <a:p>
            <a:r>
              <a:rPr lang="en-GB" altLang="en-US" sz="3600" dirty="0"/>
              <a:t>Tissue is the issue 4:  Improved understanding: targeted therapies</a:t>
            </a:r>
            <a:endParaRPr lang="en-US" altLang="en-US" sz="3600" dirty="0"/>
          </a:p>
        </p:txBody>
      </p:sp>
      <p:sp>
        <p:nvSpPr>
          <p:cNvPr id="46085" name="Text Box 5"/>
          <p:cNvSpPr txBox="1">
            <a:spLocks noChangeArrowheads="1"/>
          </p:cNvSpPr>
          <p:nvPr/>
        </p:nvSpPr>
        <p:spPr bwMode="auto">
          <a:xfrm>
            <a:off x="403225" y="6381750"/>
            <a:ext cx="2160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b="1">
                <a:solidFill>
                  <a:schemeClr val="tx1"/>
                </a:solidFill>
                <a:latin typeface="Arial" charset="0"/>
                <a:ea typeface="ＭＳ Ｐゴシック" pitchFamily="34" charset="-128"/>
              </a:defRPr>
            </a:lvl1pPr>
            <a:lvl2pPr marL="742950" indent="-285750" eaLnBrk="0" hangingPunct="0">
              <a:defRPr sz="1600" b="1">
                <a:solidFill>
                  <a:schemeClr val="tx1"/>
                </a:solidFill>
                <a:latin typeface="Arial" charset="0"/>
                <a:ea typeface="ＭＳ Ｐゴシック" pitchFamily="34" charset="-128"/>
              </a:defRPr>
            </a:lvl2pPr>
            <a:lvl3pPr marL="1143000" indent="-228600" eaLnBrk="0" hangingPunct="0">
              <a:defRPr sz="1600" b="1">
                <a:solidFill>
                  <a:schemeClr val="tx1"/>
                </a:solidFill>
                <a:latin typeface="Arial" charset="0"/>
                <a:ea typeface="ＭＳ Ｐゴシック" pitchFamily="34" charset="-128"/>
              </a:defRPr>
            </a:lvl3pPr>
            <a:lvl4pPr marL="1600200" indent="-228600" eaLnBrk="0" hangingPunct="0">
              <a:defRPr sz="1600" b="1">
                <a:solidFill>
                  <a:schemeClr val="tx1"/>
                </a:solidFill>
                <a:latin typeface="Arial" charset="0"/>
                <a:ea typeface="ＭＳ Ｐゴシック" pitchFamily="34" charset="-128"/>
              </a:defRPr>
            </a:lvl4pPr>
            <a:lvl5pPr marL="2057400" indent="-228600" eaLnBrk="0" hangingPunct="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spcBef>
                <a:spcPct val="50000"/>
              </a:spcBef>
            </a:pPr>
            <a:r>
              <a:rPr lang="en-GB" altLang="en-US" dirty="0" err="1"/>
              <a:t>Hanahan</a:t>
            </a:r>
            <a:r>
              <a:rPr lang="en-GB" altLang="en-US" dirty="0"/>
              <a:t>, Cell, 2011</a:t>
            </a:r>
            <a:endParaRPr lang="en-US" altLang="en-US" dirty="0"/>
          </a:p>
        </p:txBody>
      </p:sp>
    </p:spTree>
    <p:extLst>
      <p:ext uri="{BB962C8B-B14F-4D97-AF65-F5344CB8AC3E}">
        <p14:creationId xmlns:p14="http://schemas.microsoft.com/office/powerpoint/2010/main" val="1677343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Hanahan"/>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1348032" y="1610280"/>
            <a:ext cx="6168641" cy="4476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92020" y="2266917"/>
            <a:ext cx="2047875" cy="990600"/>
          </a:xfrm>
        </p:spPr>
      </p:pic>
      <p:sp>
        <p:nvSpPr>
          <p:cNvPr id="46082" name="Rectangle 2"/>
          <p:cNvSpPr>
            <a:spLocks noGrp="1"/>
          </p:cNvSpPr>
          <p:nvPr>
            <p:ph type="title"/>
          </p:nvPr>
        </p:nvSpPr>
        <p:spPr>
          <a:xfrm>
            <a:off x="421663" y="99767"/>
            <a:ext cx="8229600" cy="1143000"/>
          </a:xfrm>
        </p:spPr>
        <p:txBody>
          <a:bodyPr/>
          <a:lstStyle/>
          <a:p>
            <a:r>
              <a:rPr lang="en-GB" altLang="en-US" sz="3600" dirty="0"/>
              <a:t>Tissue is the issue 4:  Improved understanding: targeted therapies</a:t>
            </a:r>
            <a:endParaRPr lang="en-US" altLang="en-US" sz="3600" dirty="0"/>
          </a:p>
        </p:txBody>
      </p:sp>
      <p:sp>
        <p:nvSpPr>
          <p:cNvPr id="46085" name="Text Box 5"/>
          <p:cNvSpPr txBox="1">
            <a:spLocks noChangeArrowheads="1"/>
          </p:cNvSpPr>
          <p:nvPr/>
        </p:nvSpPr>
        <p:spPr bwMode="auto">
          <a:xfrm>
            <a:off x="403225" y="6381750"/>
            <a:ext cx="2160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b="1">
                <a:solidFill>
                  <a:schemeClr val="tx1"/>
                </a:solidFill>
                <a:latin typeface="Arial" charset="0"/>
                <a:ea typeface="ＭＳ Ｐゴシック" pitchFamily="34" charset="-128"/>
              </a:defRPr>
            </a:lvl1pPr>
            <a:lvl2pPr marL="742950" indent="-285750" eaLnBrk="0" hangingPunct="0">
              <a:defRPr sz="1600" b="1">
                <a:solidFill>
                  <a:schemeClr val="tx1"/>
                </a:solidFill>
                <a:latin typeface="Arial" charset="0"/>
                <a:ea typeface="ＭＳ Ｐゴシック" pitchFamily="34" charset="-128"/>
              </a:defRPr>
            </a:lvl2pPr>
            <a:lvl3pPr marL="1143000" indent="-228600" eaLnBrk="0" hangingPunct="0">
              <a:defRPr sz="1600" b="1">
                <a:solidFill>
                  <a:schemeClr val="tx1"/>
                </a:solidFill>
                <a:latin typeface="Arial" charset="0"/>
                <a:ea typeface="ＭＳ Ｐゴシック" pitchFamily="34" charset="-128"/>
              </a:defRPr>
            </a:lvl3pPr>
            <a:lvl4pPr marL="1600200" indent="-228600" eaLnBrk="0" hangingPunct="0">
              <a:defRPr sz="1600" b="1">
                <a:solidFill>
                  <a:schemeClr val="tx1"/>
                </a:solidFill>
                <a:latin typeface="Arial" charset="0"/>
                <a:ea typeface="ＭＳ Ｐゴシック" pitchFamily="34" charset="-128"/>
              </a:defRPr>
            </a:lvl4pPr>
            <a:lvl5pPr marL="2057400" indent="-228600" eaLnBrk="0" hangingPunct="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spcBef>
                <a:spcPct val="50000"/>
              </a:spcBef>
            </a:pPr>
            <a:r>
              <a:rPr lang="en-GB" altLang="en-US" dirty="0" err="1"/>
              <a:t>Hanahan</a:t>
            </a:r>
            <a:r>
              <a:rPr lang="en-GB" altLang="en-US" dirty="0"/>
              <a:t>, Cell, 2011</a:t>
            </a:r>
            <a:endParaRPr lang="en-US" alt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9204" y="1629134"/>
            <a:ext cx="1552575" cy="1095375"/>
          </a:xfrm>
          <a:prstGeom prst="rect">
            <a:avLst/>
          </a:prstGeom>
        </p:spPr>
      </p:pic>
      <p:sp>
        <p:nvSpPr>
          <p:cNvPr id="2" name="Oval 1"/>
          <p:cNvSpPr/>
          <p:nvPr/>
        </p:nvSpPr>
        <p:spPr>
          <a:xfrm>
            <a:off x="2978869" y="1366885"/>
            <a:ext cx="1536569" cy="10086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5883896" y="2023619"/>
            <a:ext cx="1536569" cy="10086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61899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p:txBody>
          <a:bodyPr/>
          <a:lstStyle/>
          <a:p>
            <a:r>
              <a:rPr lang="en-GB" altLang="en-US" sz="3600"/>
              <a:t>Exploiting oncogene addiction: targeted therapy: EGFR-TKI</a:t>
            </a:r>
          </a:p>
        </p:txBody>
      </p:sp>
      <p:pic>
        <p:nvPicPr>
          <p:cNvPr id="44035" name="Picture 4" descr="Herb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2283" y="2092326"/>
            <a:ext cx="2271079" cy="389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5" descr="Herb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189" y="2092326"/>
            <a:ext cx="3955706" cy="394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6"/>
          <p:cNvSpPr txBox="1">
            <a:spLocks noChangeArrowheads="1"/>
          </p:cNvSpPr>
          <p:nvPr/>
        </p:nvSpPr>
        <p:spPr bwMode="auto">
          <a:xfrm>
            <a:off x="6804025" y="6381750"/>
            <a:ext cx="21605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b="1">
                <a:solidFill>
                  <a:schemeClr val="tx1"/>
                </a:solidFill>
                <a:latin typeface="Arial" charset="0"/>
                <a:ea typeface="ＭＳ Ｐゴシック" pitchFamily="34" charset="-128"/>
              </a:defRPr>
            </a:lvl1pPr>
            <a:lvl2pPr marL="742950" indent="-285750" eaLnBrk="0" hangingPunct="0">
              <a:defRPr sz="1600" b="1">
                <a:solidFill>
                  <a:schemeClr val="tx1"/>
                </a:solidFill>
                <a:latin typeface="Arial" charset="0"/>
                <a:ea typeface="ＭＳ Ｐゴシック" pitchFamily="34" charset="-128"/>
              </a:defRPr>
            </a:lvl2pPr>
            <a:lvl3pPr marL="1143000" indent="-228600" eaLnBrk="0" hangingPunct="0">
              <a:defRPr sz="1600" b="1">
                <a:solidFill>
                  <a:schemeClr val="tx1"/>
                </a:solidFill>
                <a:latin typeface="Arial" charset="0"/>
                <a:ea typeface="ＭＳ Ｐゴシック" pitchFamily="34" charset="-128"/>
              </a:defRPr>
            </a:lvl3pPr>
            <a:lvl4pPr marL="1600200" indent="-228600" eaLnBrk="0" hangingPunct="0">
              <a:defRPr sz="1600" b="1">
                <a:solidFill>
                  <a:schemeClr val="tx1"/>
                </a:solidFill>
                <a:latin typeface="Arial" charset="0"/>
                <a:ea typeface="ＭＳ Ｐゴシック" pitchFamily="34" charset="-128"/>
              </a:defRPr>
            </a:lvl4pPr>
            <a:lvl5pPr marL="2057400" indent="-228600" eaLnBrk="0" hangingPunct="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spcBef>
                <a:spcPct val="50000"/>
              </a:spcBef>
            </a:pPr>
            <a:r>
              <a:rPr lang="en-GB" altLang="en-US"/>
              <a:t>Herbst, NEJM, 2008</a:t>
            </a:r>
            <a:endParaRPr lang="en-US" altLang="en-US"/>
          </a:p>
        </p:txBody>
      </p:sp>
    </p:spTree>
    <p:extLst>
      <p:ext uri="{BB962C8B-B14F-4D97-AF65-F5344CB8AC3E}">
        <p14:creationId xmlns:p14="http://schemas.microsoft.com/office/powerpoint/2010/main" val="2620095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129432" y="128047"/>
            <a:ext cx="8229600" cy="1143000"/>
          </a:xfrm>
        </p:spPr>
        <p:txBody>
          <a:bodyPr/>
          <a:lstStyle/>
          <a:p>
            <a:r>
              <a:rPr lang="en-GB" altLang="en-US" dirty="0"/>
              <a:t>Treatments Chemotherapy</a:t>
            </a:r>
            <a:endParaRPr lang="en-US" alt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8557" y="2155595"/>
            <a:ext cx="3176588" cy="381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220153" y="772356"/>
            <a:ext cx="8659895" cy="1477328"/>
          </a:xfrm>
          <a:prstGeom prst="rect">
            <a:avLst/>
          </a:prstGeom>
        </p:spPr>
        <p:txBody>
          <a:bodyPr wrap="square">
            <a:spAutoFit/>
          </a:bodyPr>
          <a:lstStyle/>
          <a:p>
            <a:r>
              <a:rPr lang="en-GB" b="1" dirty="0" smtClean="0"/>
              <a:t>Cochrane </a:t>
            </a:r>
            <a:r>
              <a:rPr lang="en-GB" b="1" dirty="0"/>
              <a:t>meta-analysis showed a significant benefit of chemotherapy over best supportive care (HR = 0.77; 95% CI 0.71 to 0.83, P &lt; 0.0001), equivalent to a relative increase in survival at 1 year of 23%, an absolute improvement in survival of 9% at 12 months, increasing survival from 20% to 29% or an absolute increase in median survival of 1.5 months (from 4.5 months to six months</a:t>
            </a:r>
            <a:r>
              <a:rPr lang="en-GB" b="1" dirty="0" smtClean="0"/>
              <a:t>). </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3" y="2304364"/>
            <a:ext cx="5363852" cy="208803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533" y="4534919"/>
            <a:ext cx="2215300" cy="1597400"/>
          </a:xfrm>
          <a:prstGeom prst="rect">
            <a:avLst/>
          </a:prstGeom>
        </p:spPr>
      </p:pic>
    </p:spTree>
    <p:extLst>
      <p:ext uri="{BB962C8B-B14F-4D97-AF65-F5344CB8AC3E}">
        <p14:creationId xmlns:p14="http://schemas.microsoft.com/office/powerpoint/2010/main" val="3155061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p:cNvSpPr>
          <p:nvPr>
            <p:ph idx="1"/>
          </p:nvPr>
        </p:nvSpPr>
        <p:spPr>
          <a:xfrm>
            <a:off x="226243" y="2248343"/>
            <a:ext cx="8229600" cy="3810000"/>
          </a:xfrm>
        </p:spPr>
        <p:txBody>
          <a:bodyPr/>
          <a:lstStyle/>
          <a:p>
            <a:r>
              <a:rPr lang="en-GB" altLang="en-US" dirty="0"/>
              <a:t>EGFR-</a:t>
            </a:r>
            <a:r>
              <a:rPr lang="en-GB" altLang="en-US" dirty="0" err="1"/>
              <a:t>Tki</a:t>
            </a:r>
            <a:endParaRPr lang="en-GB" altLang="en-US" dirty="0"/>
          </a:p>
          <a:p>
            <a:endParaRPr lang="en-GB" altLang="en-US" dirty="0"/>
          </a:p>
          <a:p>
            <a:endParaRPr lang="en-GB" altLang="en-US" dirty="0"/>
          </a:p>
          <a:p>
            <a:r>
              <a:rPr lang="en-GB" altLang="en-US" dirty="0"/>
              <a:t>Increase in PFS</a:t>
            </a:r>
          </a:p>
          <a:p>
            <a:r>
              <a:rPr lang="en-GB" altLang="en-US" dirty="0"/>
              <a:t>Non-smokers</a:t>
            </a:r>
          </a:p>
          <a:p>
            <a:endParaRPr lang="en-US" altLang="en-US" dirty="0"/>
          </a:p>
        </p:txBody>
      </p:sp>
      <p:sp>
        <p:nvSpPr>
          <p:cNvPr id="45058" name="Rectangle 2"/>
          <p:cNvSpPr>
            <a:spLocks noGrp="1"/>
          </p:cNvSpPr>
          <p:nvPr>
            <p:ph type="title"/>
          </p:nvPr>
        </p:nvSpPr>
        <p:spPr>
          <a:xfrm>
            <a:off x="323850" y="175182"/>
            <a:ext cx="8229600" cy="1143000"/>
          </a:xfrm>
        </p:spPr>
        <p:txBody>
          <a:bodyPr/>
          <a:lstStyle/>
          <a:p>
            <a:r>
              <a:rPr lang="en-GB" altLang="en-US" sz="3600" dirty="0"/>
              <a:t>Targeted therapies improve outcomes</a:t>
            </a:r>
            <a:endParaRPr lang="en-US" altLang="en-US" sz="3600" dirty="0"/>
          </a:p>
        </p:txBody>
      </p:sp>
      <p:pic>
        <p:nvPicPr>
          <p:cNvPr id="45060" name="Picture 4" descr="ErlotinibPF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183" y="984693"/>
            <a:ext cx="51943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5"/>
          <p:cNvSpPr txBox="1">
            <a:spLocks noChangeArrowheads="1"/>
          </p:cNvSpPr>
          <p:nvPr/>
        </p:nvSpPr>
        <p:spPr bwMode="auto">
          <a:xfrm>
            <a:off x="323850" y="6237288"/>
            <a:ext cx="24479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600" b="1">
                <a:solidFill>
                  <a:schemeClr val="tx1"/>
                </a:solidFill>
                <a:latin typeface="Arial" charset="0"/>
                <a:ea typeface="ＭＳ Ｐゴシック" pitchFamily="34" charset="-128"/>
              </a:defRPr>
            </a:lvl1pPr>
            <a:lvl2pPr marL="742950" indent="-285750" eaLnBrk="0" hangingPunct="0">
              <a:defRPr sz="1600" b="1">
                <a:solidFill>
                  <a:schemeClr val="tx1"/>
                </a:solidFill>
                <a:latin typeface="Arial" charset="0"/>
                <a:ea typeface="ＭＳ Ｐゴシック" pitchFamily="34" charset="-128"/>
              </a:defRPr>
            </a:lvl2pPr>
            <a:lvl3pPr marL="1143000" indent="-228600" eaLnBrk="0" hangingPunct="0">
              <a:defRPr sz="1600" b="1">
                <a:solidFill>
                  <a:schemeClr val="tx1"/>
                </a:solidFill>
                <a:latin typeface="Arial" charset="0"/>
                <a:ea typeface="ＭＳ Ｐゴシック" pitchFamily="34" charset="-128"/>
              </a:defRPr>
            </a:lvl3pPr>
            <a:lvl4pPr marL="1600200" indent="-228600" eaLnBrk="0" hangingPunct="0">
              <a:defRPr sz="1600" b="1">
                <a:solidFill>
                  <a:schemeClr val="tx1"/>
                </a:solidFill>
                <a:latin typeface="Arial" charset="0"/>
                <a:ea typeface="ＭＳ Ｐゴシック" pitchFamily="34" charset="-128"/>
              </a:defRPr>
            </a:lvl4pPr>
            <a:lvl5pPr marL="2057400" indent="-228600" eaLnBrk="0" hangingPunct="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spcBef>
                <a:spcPct val="50000"/>
              </a:spcBef>
            </a:pPr>
            <a:r>
              <a:rPr lang="en-GB" altLang="en-US" sz="1000" b="0"/>
              <a:t>Rosell.LancetOncol.2012.EURTAC</a:t>
            </a:r>
            <a:endParaRPr lang="en-US" altLang="en-US" sz="1000" b="0"/>
          </a:p>
        </p:txBody>
      </p:sp>
      <p:sp>
        <p:nvSpPr>
          <p:cNvPr id="2" name="Oval 1"/>
          <p:cNvSpPr/>
          <p:nvPr/>
        </p:nvSpPr>
        <p:spPr>
          <a:xfrm>
            <a:off x="2941163" y="5806911"/>
            <a:ext cx="2799761" cy="4303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4683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p:cNvSpPr>
          <p:nvPr>
            <p:ph idx="1"/>
          </p:nvPr>
        </p:nvSpPr>
        <p:spPr>
          <a:xfrm>
            <a:off x="226243" y="2248343"/>
            <a:ext cx="8229600" cy="3810000"/>
          </a:xfrm>
        </p:spPr>
        <p:txBody>
          <a:bodyPr/>
          <a:lstStyle/>
          <a:p>
            <a:r>
              <a:rPr lang="en-GB" altLang="en-US" dirty="0"/>
              <a:t>ALK inhibition</a:t>
            </a:r>
          </a:p>
          <a:p>
            <a:r>
              <a:rPr lang="en-GB" altLang="en-US" dirty="0"/>
              <a:t>(</a:t>
            </a:r>
            <a:r>
              <a:rPr lang="en-GB" altLang="en-US" dirty="0" err="1"/>
              <a:t>crizotinib</a:t>
            </a:r>
            <a:r>
              <a:rPr lang="en-GB" altLang="en-US" dirty="0"/>
              <a:t>)</a:t>
            </a:r>
          </a:p>
          <a:p>
            <a:endParaRPr lang="en-GB" altLang="en-US" dirty="0"/>
          </a:p>
          <a:p>
            <a:endParaRPr lang="en-GB" altLang="en-US" dirty="0"/>
          </a:p>
          <a:p>
            <a:r>
              <a:rPr lang="en-GB" altLang="en-US" dirty="0"/>
              <a:t>Increase in PFS</a:t>
            </a:r>
          </a:p>
          <a:p>
            <a:endParaRPr lang="en-US" altLang="en-US" dirty="0"/>
          </a:p>
        </p:txBody>
      </p:sp>
      <p:sp>
        <p:nvSpPr>
          <p:cNvPr id="45058" name="Rectangle 2"/>
          <p:cNvSpPr>
            <a:spLocks noGrp="1"/>
          </p:cNvSpPr>
          <p:nvPr>
            <p:ph type="title"/>
          </p:nvPr>
        </p:nvSpPr>
        <p:spPr>
          <a:xfrm>
            <a:off x="323850" y="175182"/>
            <a:ext cx="8229600" cy="1143000"/>
          </a:xfrm>
        </p:spPr>
        <p:txBody>
          <a:bodyPr/>
          <a:lstStyle/>
          <a:p>
            <a:r>
              <a:rPr lang="en-GB" altLang="en-US" sz="3600" dirty="0"/>
              <a:t>Targeted therapies improve outcomes</a:t>
            </a:r>
            <a:endParaRPr lang="en-US" altLang="en-US"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6120" y="742839"/>
            <a:ext cx="3849786" cy="5398724"/>
          </a:xfrm>
          <a:prstGeom prst="rect">
            <a:avLst/>
          </a:prstGeom>
        </p:spPr>
      </p:pic>
    </p:spTree>
    <p:extLst>
      <p:ext uri="{BB962C8B-B14F-4D97-AF65-F5344CB8AC3E}">
        <p14:creationId xmlns:p14="http://schemas.microsoft.com/office/powerpoint/2010/main" val="270460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p:cNvSpPr>
          <p:nvPr>
            <p:ph idx="1"/>
          </p:nvPr>
        </p:nvSpPr>
        <p:spPr>
          <a:xfrm>
            <a:off x="226243" y="3695308"/>
            <a:ext cx="8229600" cy="2318994"/>
          </a:xfrm>
        </p:spPr>
        <p:txBody>
          <a:bodyPr/>
          <a:lstStyle/>
          <a:p>
            <a:r>
              <a:rPr lang="en-GB" altLang="en-US" sz="2000" dirty="0"/>
              <a:t>Immunotherapy</a:t>
            </a:r>
          </a:p>
          <a:p>
            <a:r>
              <a:rPr lang="en-GB" altLang="en-US" sz="2000" dirty="0"/>
              <a:t>Anti-PDL1</a:t>
            </a:r>
          </a:p>
          <a:p>
            <a:r>
              <a:rPr lang="en-GB" altLang="en-US" sz="2000" dirty="0"/>
              <a:t>Influence of proportion tumour cells expressing PDL-1</a:t>
            </a:r>
          </a:p>
          <a:p>
            <a:r>
              <a:rPr lang="en-GB" altLang="en-US" sz="2000" dirty="0"/>
              <a:t>Very expensive</a:t>
            </a:r>
          </a:p>
          <a:p>
            <a:r>
              <a:rPr lang="en-GB" altLang="en-US" sz="2000" dirty="0"/>
              <a:t>Important to remember not chemo: side effects of </a:t>
            </a:r>
            <a:r>
              <a:rPr lang="en-GB" altLang="en-US" sz="2000" dirty="0" err="1"/>
              <a:t>overactivating</a:t>
            </a:r>
            <a:r>
              <a:rPr lang="en-GB" altLang="en-US" sz="2000" dirty="0"/>
              <a:t> immune system, not neutropenia</a:t>
            </a:r>
          </a:p>
          <a:p>
            <a:pPr lvl="1"/>
            <a:r>
              <a:rPr lang="en-GB" altLang="en-US" sz="1600" dirty="0"/>
              <a:t>Pneumonitis, colitis </a:t>
            </a:r>
            <a:r>
              <a:rPr lang="en-GB" altLang="en-US" sz="1600" dirty="0" err="1"/>
              <a:t>etc</a:t>
            </a:r>
            <a:endParaRPr lang="en-GB" altLang="en-US" sz="1600" dirty="0"/>
          </a:p>
          <a:p>
            <a:endParaRPr lang="en-GB" altLang="en-US" dirty="0"/>
          </a:p>
        </p:txBody>
      </p:sp>
      <p:sp>
        <p:nvSpPr>
          <p:cNvPr id="45058" name="Rectangle 2"/>
          <p:cNvSpPr>
            <a:spLocks noGrp="1"/>
          </p:cNvSpPr>
          <p:nvPr>
            <p:ph type="title"/>
          </p:nvPr>
        </p:nvSpPr>
        <p:spPr>
          <a:xfrm>
            <a:off x="323850" y="175182"/>
            <a:ext cx="8229600" cy="786352"/>
          </a:xfrm>
        </p:spPr>
        <p:txBody>
          <a:bodyPr/>
          <a:lstStyle/>
          <a:p>
            <a:r>
              <a:rPr lang="en-GB" altLang="en-US" sz="3200" dirty="0"/>
              <a:t>Targeted therapies improve outcomes</a:t>
            </a:r>
            <a:endParaRPr lang="en-US" alt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76" y="934643"/>
            <a:ext cx="4928120" cy="252509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9990" y="944282"/>
            <a:ext cx="3715954" cy="3429000"/>
          </a:xfrm>
          <a:prstGeom prst="rect">
            <a:avLst/>
          </a:prstGeom>
        </p:spPr>
      </p:pic>
    </p:spTree>
    <p:extLst>
      <p:ext uri="{BB962C8B-B14F-4D97-AF65-F5344CB8AC3E}">
        <p14:creationId xmlns:p14="http://schemas.microsoft.com/office/powerpoint/2010/main" val="239343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a:extLst>
              <a:ext uri="{FF2B5EF4-FFF2-40B4-BE49-F238E27FC236}">
                <a16:creationId xmlns:a16="http://schemas.microsoft.com/office/drawing/2014/main" xmlns="" id="{E52428AE-1714-44B2-BBF5-66967BB9A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30" y="5063284"/>
            <a:ext cx="21463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xmlns="" id="{BEBFFFA4-EAF1-42F2-949B-DB92C09D6839}"/>
              </a:ext>
            </a:extLst>
          </p:cNvPr>
          <p:cNvSpPr>
            <a:spLocks noGrp="1"/>
          </p:cNvSpPr>
          <p:nvPr>
            <p:ph type="title"/>
          </p:nvPr>
        </p:nvSpPr>
        <p:spPr>
          <a:xfrm>
            <a:off x="457200" y="129989"/>
            <a:ext cx="8229600" cy="1143000"/>
          </a:xfrm>
        </p:spPr>
        <p:txBody>
          <a:bodyPr/>
          <a:lstStyle/>
          <a:p>
            <a:r>
              <a:rPr lang="en-GB" dirty="0"/>
              <a:t>Lung cancer is common… &amp; survival is poor &amp; yet it is preventable</a:t>
            </a:r>
          </a:p>
        </p:txBody>
      </p:sp>
      <p:pic>
        <p:nvPicPr>
          <p:cNvPr id="4" name="Picture 3">
            <a:extLst>
              <a:ext uri="{FF2B5EF4-FFF2-40B4-BE49-F238E27FC236}">
                <a16:creationId xmlns:a16="http://schemas.microsoft.com/office/drawing/2014/main" xmlns="" id="{BB0C0965-AC99-4A0D-ABFE-1B1E58379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89" y="1450948"/>
            <a:ext cx="8023411" cy="3434376"/>
          </a:xfrm>
          <a:prstGeom prst="rect">
            <a:avLst/>
          </a:prstGeom>
        </p:spPr>
      </p:pic>
      <p:sp>
        <p:nvSpPr>
          <p:cNvPr id="2" name="TextBox 1">
            <a:extLst>
              <a:ext uri="{FF2B5EF4-FFF2-40B4-BE49-F238E27FC236}">
                <a16:creationId xmlns:a16="http://schemas.microsoft.com/office/drawing/2014/main" xmlns="" id="{21DC04B9-8AAD-4D92-BF93-7CB1E6D5ABF7}"/>
              </a:ext>
            </a:extLst>
          </p:cNvPr>
          <p:cNvSpPr txBox="1"/>
          <p:nvPr/>
        </p:nvSpPr>
        <p:spPr>
          <a:xfrm>
            <a:off x="7933765" y="2088777"/>
            <a:ext cx="815788" cy="369332"/>
          </a:xfrm>
          <a:prstGeom prst="rect">
            <a:avLst/>
          </a:prstGeom>
          <a:noFill/>
        </p:spPr>
        <p:txBody>
          <a:bodyPr wrap="square" rtlCol="0">
            <a:spAutoFit/>
          </a:bodyPr>
          <a:lstStyle/>
          <a:p>
            <a:r>
              <a:rPr lang="en-GB" dirty="0">
                <a:solidFill>
                  <a:srgbClr val="FF0000"/>
                </a:solidFill>
              </a:rPr>
              <a:t>86%</a:t>
            </a:r>
          </a:p>
        </p:txBody>
      </p:sp>
      <p:sp>
        <p:nvSpPr>
          <p:cNvPr id="7" name="TextBox 6">
            <a:extLst>
              <a:ext uri="{FF2B5EF4-FFF2-40B4-BE49-F238E27FC236}">
                <a16:creationId xmlns:a16="http://schemas.microsoft.com/office/drawing/2014/main" xmlns="" id="{46D4D877-D213-4B9C-A4F3-C0E2EE11E6D7}"/>
              </a:ext>
            </a:extLst>
          </p:cNvPr>
          <p:cNvSpPr txBox="1"/>
          <p:nvPr/>
        </p:nvSpPr>
        <p:spPr>
          <a:xfrm>
            <a:off x="2247158" y="2569313"/>
            <a:ext cx="815788" cy="369332"/>
          </a:xfrm>
          <a:prstGeom prst="rect">
            <a:avLst/>
          </a:prstGeom>
          <a:noFill/>
        </p:spPr>
        <p:txBody>
          <a:bodyPr wrap="square" rtlCol="0">
            <a:spAutoFit/>
          </a:bodyPr>
          <a:lstStyle/>
          <a:p>
            <a:r>
              <a:rPr lang="en-GB" dirty="0">
                <a:solidFill>
                  <a:srgbClr val="FF0000"/>
                </a:solidFill>
              </a:rPr>
              <a:t>13%</a:t>
            </a:r>
          </a:p>
        </p:txBody>
      </p:sp>
      <p:sp>
        <p:nvSpPr>
          <p:cNvPr id="8" name="TextBox 7">
            <a:extLst>
              <a:ext uri="{FF2B5EF4-FFF2-40B4-BE49-F238E27FC236}">
                <a16:creationId xmlns:a16="http://schemas.microsoft.com/office/drawing/2014/main" xmlns="" id="{12C51512-1282-4B45-A3C6-B9578C4BCE5F}"/>
              </a:ext>
            </a:extLst>
          </p:cNvPr>
          <p:cNvSpPr txBox="1"/>
          <p:nvPr/>
        </p:nvSpPr>
        <p:spPr>
          <a:xfrm>
            <a:off x="1916960" y="3033922"/>
            <a:ext cx="815788" cy="369332"/>
          </a:xfrm>
          <a:prstGeom prst="rect">
            <a:avLst/>
          </a:prstGeom>
          <a:noFill/>
        </p:spPr>
        <p:txBody>
          <a:bodyPr wrap="square" rtlCol="0">
            <a:spAutoFit/>
          </a:bodyPr>
          <a:lstStyle/>
          <a:p>
            <a:r>
              <a:rPr lang="en-GB" dirty="0">
                <a:solidFill>
                  <a:srgbClr val="FF0000"/>
                </a:solidFill>
              </a:rPr>
              <a:t>9%</a:t>
            </a:r>
          </a:p>
        </p:txBody>
      </p:sp>
      <p:sp>
        <p:nvSpPr>
          <p:cNvPr id="9" name="TextBox 8">
            <a:extLst>
              <a:ext uri="{FF2B5EF4-FFF2-40B4-BE49-F238E27FC236}">
                <a16:creationId xmlns:a16="http://schemas.microsoft.com/office/drawing/2014/main" xmlns="" id="{2FFE3768-8544-47B6-82A8-CF90D02A07AF}"/>
              </a:ext>
            </a:extLst>
          </p:cNvPr>
          <p:cNvSpPr txBox="1"/>
          <p:nvPr/>
        </p:nvSpPr>
        <p:spPr>
          <a:xfrm>
            <a:off x="1565837" y="3500087"/>
            <a:ext cx="815788" cy="369332"/>
          </a:xfrm>
          <a:prstGeom prst="rect">
            <a:avLst/>
          </a:prstGeom>
          <a:noFill/>
        </p:spPr>
        <p:txBody>
          <a:bodyPr wrap="square" rtlCol="0">
            <a:spAutoFit/>
          </a:bodyPr>
          <a:lstStyle/>
          <a:p>
            <a:r>
              <a:rPr lang="en-GB" dirty="0">
                <a:solidFill>
                  <a:srgbClr val="FF0000"/>
                </a:solidFill>
              </a:rPr>
              <a:t>5%</a:t>
            </a:r>
          </a:p>
        </p:txBody>
      </p:sp>
    </p:spTree>
    <p:extLst>
      <p:ext uri="{BB962C8B-B14F-4D97-AF65-F5344CB8AC3E}">
        <p14:creationId xmlns:p14="http://schemas.microsoft.com/office/powerpoint/2010/main" val="40259189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02132"/>
            <a:ext cx="8229600" cy="3668252"/>
          </a:xfrm>
        </p:spPr>
      </p:pic>
      <p:sp>
        <p:nvSpPr>
          <p:cNvPr id="52226" name="Title 1"/>
          <p:cNvSpPr>
            <a:spLocks noGrp="1"/>
          </p:cNvSpPr>
          <p:nvPr>
            <p:ph type="title"/>
          </p:nvPr>
        </p:nvSpPr>
        <p:spPr/>
        <p:txBody>
          <a:bodyPr/>
          <a:lstStyle/>
          <a:p>
            <a:r>
              <a:rPr lang="en-GB" altLang="en-US"/>
              <a:t>Palliative Care</a:t>
            </a:r>
          </a:p>
        </p:txBody>
      </p:sp>
      <p:pic>
        <p:nvPicPr>
          <p:cNvPr id="5222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6299200"/>
            <a:ext cx="27432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Box 5"/>
          <p:cNvSpPr txBox="1">
            <a:spLocks noChangeArrowheads="1"/>
          </p:cNvSpPr>
          <p:nvPr/>
        </p:nvSpPr>
        <p:spPr bwMode="auto">
          <a:xfrm>
            <a:off x="450850" y="5215871"/>
            <a:ext cx="1512888" cy="523875"/>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Drain, PleurX, Pleurodesis</a:t>
            </a:r>
          </a:p>
        </p:txBody>
      </p:sp>
      <p:sp>
        <p:nvSpPr>
          <p:cNvPr id="52230" name="TextBox 6"/>
          <p:cNvSpPr txBox="1">
            <a:spLocks noChangeArrowheads="1"/>
          </p:cNvSpPr>
          <p:nvPr/>
        </p:nvSpPr>
        <p:spPr bwMode="auto">
          <a:xfrm>
            <a:off x="2405063" y="5211108"/>
            <a:ext cx="2374900" cy="523875"/>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Opioids, Vocal cord medialisation, NOT O2</a:t>
            </a:r>
          </a:p>
        </p:txBody>
      </p:sp>
      <p:sp>
        <p:nvSpPr>
          <p:cNvPr id="52231" name="TextBox 7"/>
          <p:cNvSpPr txBox="1">
            <a:spLocks noChangeArrowheads="1"/>
          </p:cNvSpPr>
          <p:nvPr/>
        </p:nvSpPr>
        <p:spPr bwMode="auto">
          <a:xfrm>
            <a:off x="5435600" y="5077758"/>
            <a:ext cx="720725" cy="307975"/>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Stent</a:t>
            </a:r>
          </a:p>
        </p:txBody>
      </p:sp>
      <p:sp>
        <p:nvSpPr>
          <p:cNvPr id="52232" name="TextBox 8"/>
          <p:cNvSpPr txBox="1">
            <a:spLocks noChangeArrowheads="1"/>
          </p:cNvSpPr>
          <p:nvPr/>
        </p:nvSpPr>
        <p:spPr bwMode="auto">
          <a:xfrm>
            <a:off x="7597775" y="5211108"/>
            <a:ext cx="720725" cy="307975"/>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PleurX</a:t>
            </a:r>
          </a:p>
        </p:txBody>
      </p:sp>
      <p:sp>
        <p:nvSpPr>
          <p:cNvPr id="52233" name="TextBox 9"/>
          <p:cNvSpPr txBox="1">
            <a:spLocks noChangeArrowheads="1"/>
          </p:cNvSpPr>
          <p:nvPr/>
        </p:nvSpPr>
        <p:spPr bwMode="auto">
          <a:xfrm>
            <a:off x="6492875" y="4249083"/>
            <a:ext cx="720725" cy="307975"/>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Radio</a:t>
            </a:r>
          </a:p>
        </p:txBody>
      </p:sp>
      <p:sp>
        <p:nvSpPr>
          <p:cNvPr id="52234" name="TextBox 10"/>
          <p:cNvSpPr txBox="1">
            <a:spLocks noChangeArrowheads="1"/>
          </p:cNvSpPr>
          <p:nvPr/>
        </p:nvSpPr>
        <p:spPr bwMode="auto">
          <a:xfrm>
            <a:off x="3730625" y="4255433"/>
            <a:ext cx="1873250" cy="306388"/>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Dex, Radio (PS 0,1)</a:t>
            </a:r>
          </a:p>
        </p:txBody>
      </p:sp>
      <p:sp>
        <p:nvSpPr>
          <p:cNvPr id="52235" name="TextBox 11"/>
          <p:cNvSpPr txBox="1">
            <a:spLocks noChangeArrowheads="1"/>
          </p:cNvSpPr>
          <p:nvPr/>
        </p:nvSpPr>
        <p:spPr bwMode="auto">
          <a:xfrm>
            <a:off x="1524000" y="4255433"/>
            <a:ext cx="1871663" cy="306388"/>
          </a:xfrm>
          <a:prstGeom prst="rect">
            <a:avLst/>
          </a:prstGeom>
          <a:solidFill>
            <a:srgbClr val="FFFF00"/>
          </a:solidFill>
          <a:ln w="28575">
            <a:solidFill>
              <a:srgbClr val="00B0F0"/>
            </a:solidFill>
            <a:miter lim="800000"/>
            <a:headEnd/>
            <a:tailEnd/>
          </a:ln>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algn="ctr" eaLnBrk="1" hangingPunct="1"/>
            <a:r>
              <a:rPr lang="en-GB" altLang="en-US" sz="1400" b="0"/>
              <a:t>Cryo, Stent, Radio</a:t>
            </a:r>
          </a:p>
        </p:txBody>
      </p:sp>
    </p:spTree>
    <p:extLst>
      <p:ext uri="{BB962C8B-B14F-4D97-AF65-F5344CB8AC3E}">
        <p14:creationId xmlns:p14="http://schemas.microsoft.com/office/powerpoint/2010/main" val="28850017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p:cNvSpPr>
          <p:nvPr>
            <p:ph idx="1"/>
          </p:nvPr>
        </p:nvSpPr>
        <p:spPr>
          <a:xfrm>
            <a:off x="457200" y="1550894"/>
            <a:ext cx="8229600" cy="4164106"/>
          </a:xfrm>
        </p:spPr>
        <p:txBody>
          <a:bodyPr/>
          <a:lstStyle/>
          <a:p>
            <a:r>
              <a:rPr lang="en-GB" altLang="en-US" sz="2800" dirty="0"/>
              <a:t>Improved survival!</a:t>
            </a:r>
          </a:p>
          <a:p>
            <a:pPr lvl="1"/>
            <a:r>
              <a:rPr lang="en-GB" altLang="en-US" sz="2400" dirty="0"/>
              <a:t>fewer patients in early palliative care group received aggressive end-of-life care (33% vs. 54%, P=0.05)</a:t>
            </a:r>
          </a:p>
          <a:p>
            <a:pPr lvl="1"/>
            <a:r>
              <a:rPr lang="en-GB" altLang="en-US" sz="2400" dirty="0"/>
              <a:t>median survival was longer with early palliative care (11.6 months vs. 8.9 months, P=0.02)</a:t>
            </a:r>
          </a:p>
          <a:p>
            <a:pPr lvl="1"/>
            <a:endParaRPr lang="en-GB" altLang="en-US" sz="2400" dirty="0"/>
          </a:p>
          <a:p>
            <a:r>
              <a:rPr lang="en-GB" altLang="en-US" sz="2800" dirty="0"/>
              <a:t>Improved quality of life and depression scores</a:t>
            </a:r>
          </a:p>
          <a:p>
            <a:pPr lvl="1"/>
            <a:endParaRPr lang="en-GB" altLang="en-US" dirty="0"/>
          </a:p>
        </p:txBody>
      </p:sp>
      <p:sp>
        <p:nvSpPr>
          <p:cNvPr id="53250" name="Rectangle 2"/>
          <p:cNvSpPr>
            <a:spLocks noGrp="1"/>
          </p:cNvSpPr>
          <p:nvPr>
            <p:ph type="title"/>
          </p:nvPr>
        </p:nvSpPr>
        <p:spPr/>
        <p:txBody>
          <a:bodyPr/>
          <a:lstStyle/>
          <a:p>
            <a:r>
              <a:rPr lang="en-GB" altLang="en-US"/>
              <a:t>Palliative care</a:t>
            </a:r>
            <a:endParaRPr lang="en-US" altLang="en-US"/>
          </a:p>
        </p:txBody>
      </p:sp>
      <p:sp>
        <p:nvSpPr>
          <p:cNvPr id="53252" name="Text Box 5"/>
          <p:cNvSpPr txBox="1">
            <a:spLocks noChangeArrowheads="1"/>
          </p:cNvSpPr>
          <p:nvPr/>
        </p:nvSpPr>
        <p:spPr bwMode="auto">
          <a:xfrm>
            <a:off x="289859" y="6228323"/>
            <a:ext cx="31670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b="1">
                <a:solidFill>
                  <a:schemeClr val="tx1"/>
                </a:solidFill>
                <a:latin typeface="Arial" charset="0"/>
                <a:ea typeface="ＭＳ Ｐゴシック" pitchFamily="34" charset="-128"/>
              </a:defRPr>
            </a:lvl1pPr>
            <a:lvl2pPr marL="742950" indent="-285750">
              <a:defRPr sz="1600" b="1">
                <a:solidFill>
                  <a:schemeClr val="tx1"/>
                </a:solidFill>
                <a:latin typeface="Arial" charset="0"/>
                <a:ea typeface="ＭＳ Ｐゴシック" pitchFamily="34" charset="-128"/>
              </a:defRPr>
            </a:lvl2pPr>
            <a:lvl3pPr marL="1143000" indent="-228600">
              <a:defRPr sz="1600" b="1">
                <a:solidFill>
                  <a:schemeClr val="tx1"/>
                </a:solidFill>
                <a:latin typeface="Arial" charset="0"/>
                <a:ea typeface="ＭＳ Ｐゴシック" pitchFamily="34" charset="-128"/>
              </a:defRPr>
            </a:lvl3pPr>
            <a:lvl4pPr marL="1600200" indent="-228600">
              <a:defRPr sz="1600" b="1">
                <a:solidFill>
                  <a:schemeClr val="tx1"/>
                </a:solidFill>
                <a:latin typeface="Arial" charset="0"/>
                <a:ea typeface="ＭＳ Ｐゴシック" pitchFamily="34" charset="-128"/>
              </a:defRPr>
            </a:lvl4pPr>
            <a:lvl5pPr marL="2057400" indent="-228600">
              <a:defRPr sz="16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spcBef>
                <a:spcPct val="50000"/>
              </a:spcBef>
            </a:pPr>
            <a:r>
              <a:rPr lang="en-GB" altLang="en-US" dirty="0" err="1"/>
              <a:t>Temel</a:t>
            </a:r>
            <a:r>
              <a:rPr lang="en-GB" altLang="en-US" dirty="0"/>
              <a:t>, NEJM, 2010</a:t>
            </a:r>
          </a:p>
        </p:txBody>
      </p:sp>
    </p:spTree>
    <p:extLst>
      <p:ext uri="{BB962C8B-B14F-4D97-AF65-F5344CB8AC3E}">
        <p14:creationId xmlns:p14="http://schemas.microsoft.com/office/powerpoint/2010/main" val="853006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50259"/>
            <a:ext cx="8229600" cy="4764741"/>
          </a:xfrm>
        </p:spPr>
        <p:txBody>
          <a:bodyPr/>
          <a:lstStyle/>
          <a:p>
            <a:r>
              <a:rPr lang="en-GB" dirty="0"/>
              <a:t>60-85% due to malignancy</a:t>
            </a:r>
          </a:p>
          <a:p>
            <a:r>
              <a:rPr lang="en-GB" dirty="0"/>
              <a:t>Presenting feature in 60%</a:t>
            </a:r>
          </a:p>
          <a:p>
            <a:r>
              <a:rPr lang="en-GB" dirty="0"/>
              <a:t>Non small cell: 50%; </a:t>
            </a:r>
          </a:p>
          <a:p>
            <a:pPr lvl="1"/>
            <a:r>
              <a:rPr lang="en-GB" dirty="0"/>
              <a:t>(&lt;2% of patients with NSLCLC)</a:t>
            </a:r>
          </a:p>
          <a:p>
            <a:r>
              <a:rPr lang="en-GB" dirty="0"/>
              <a:t>Small cell: 25%</a:t>
            </a:r>
          </a:p>
          <a:p>
            <a:pPr lvl="1"/>
            <a:r>
              <a:rPr lang="en-GB" dirty="0"/>
              <a:t>(10% of small cell cases)</a:t>
            </a:r>
          </a:p>
          <a:p>
            <a:r>
              <a:rPr lang="en-GB" dirty="0"/>
              <a:t>Non Hodgkin’s 10%</a:t>
            </a:r>
          </a:p>
          <a:p>
            <a:endParaRPr lang="en-GB" dirty="0"/>
          </a:p>
          <a:p>
            <a:r>
              <a:rPr lang="en-GB" dirty="0"/>
              <a:t>Tissue diagnosis (EBUS, neck node biopsy) important as Lymphoma and Small cell will respond to chemo </a:t>
            </a:r>
          </a:p>
          <a:p>
            <a:r>
              <a:rPr lang="en-GB" dirty="0"/>
              <a:t>Non small cell: consider SVC stent then Chemoradiotherapy</a:t>
            </a:r>
          </a:p>
          <a:p>
            <a:r>
              <a:rPr lang="en-GB" dirty="0"/>
              <a:t>Consider steroids pending biopsy/ definitive treatment</a:t>
            </a:r>
          </a:p>
          <a:p>
            <a:r>
              <a:rPr lang="en-GB" dirty="0"/>
              <a:t>If airway compromise or CNS (drowsy/ raised ICP): stent, emergency radiotherapy</a:t>
            </a:r>
          </a:p>
        </p:txBody>
      </p:sp>
      <p:sp>
        <p:nvSpPr>
          <p:cNvPr id="3" name="Title 2"/>
          <p:cNvSpPr>
            <a:spLocks noGrp="1"/>
          </p:cNvSpPr>
          <p:nvPr>
            <p:ph type="title"/>
          </p:nvPr>
        </p:nvSpPr>
        <p:spPr>
          <a:xfrm>
            <a:off x="457200" y="237565"/>
            <a:ext cx="8229600" cy="1143000"/>
          </a:xfrm>
        </p:spPr>
        <p:txBody>
          <a:bodyPr/>
          <a:lstStyle/>
          <a:p>
            <a:r>
              <a:rPr lang="en-GB" dirty="0"/>
              <a:t>SVCO</a:t>
            </a:r>
          </a:p>
        </p:txBody>
      </p:sp>
      <p:pic>
        <p:nvPicPr>
          <p:cNvPr id="4" name="Picture 3">
            <a:extLst>
              <a:ext uri="{FF2B5EF4-FFF2-40B4-BE49-F238E27FC236}">
                <a16:creationId xmlns:a16="http://schemas.microsoft.com/office/drawing/2014/main" xmlns="" id="{6B4535AD-EB74-47E5-BD53-26446FE54848}"/>
              </a:ext>
            </a:extLst>
          </p:cNvPr>
          <p:cNvPicPr>
            <a:picLocks noChangeAspect="1"/>
          </p:cNvPicPr>
          <p:nvPr/>
        </p:nvPicPr>
        <p:blipFill>
          <a:blip r:embed="rId2"/>
          <a:stretch>
            <a:fillRect/>
          </a:stretch>
        </p:blipFill>
        <p:spPr>
          <a:xfrm>
            <a:off x="4906710" y="170374"/>
            <a:ext cx="3884649" cy="2913486"/>
          </a:xfrm>
          <a:prstGeom prst="rect">
            <a:avLst/>
          </a:prstGeom>
        </p:spPr>
      </p:pic>
    </p:spTree>
    <p:extLst>
      <p:ext uri="{BB962C8B-B14F-4D97-AF65-F5344CB8AC3E}">
        <p14:creationId xmlns:p14="http://schemas.microsoft.com/office/powerpoint/2010/main" val="2038861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84082"/>
            <a:ext cx="8229600" cy="5175315"/>
          </a:xfrm>
        </p:spPr>
        <p:txBody>
          <a:bodyPr/>
          <a:lstStyle/>
          <a:p>
            <a:r>
              <a:rPr lang="en-GB" sz="2000" dirty="0" smtClean="0"/>
              <a:t>Warn at risk patients  (</a:t>
            </a:r>
            <a:r>
              <a:rPr lang="en-GB" sz="2000" dirty="0"/>
              <a:t>patients with diagnosed bone metastases, or patients with cancer who present with spinal pain </a:t>
            </a:r>
            <a:r>
              <a:rPr lang="en-GB" sz="2000" dirty="0" smtClean="0"/>
              <a:t>) </a:t>
            </a:r>
            <a:r>
              <a:rPr lang="en-GB" sz="2000" dirty="0" smtClean="0"/>
              <a:t>and ensure they have contact numbers </a:t>
            </a:r>
          </a:p>
          <a:p>
            <a:endParaRPr lang="en-GB" sz="2000" dirty="0" smtClean="0"/>
          </a:p>
          <a:p>
            <a:r>
              <a:rPr lang="en-GB" sz="2000" dirty="0"/>
              <a:t>Contact the MSCC coordinator </a:t>
            </a:r>
            <a:r>
              <a:rPr lang="en-GB" sz="2000" b="1" u="sng" dirty="0">
                <a:solidFill>
                  <a:srgbClr val="FF0000"/>
                </a:solidFill>
              </a:rPr>
              <a:t>urgently (within 24 hours)</a:t>
            </a:r>
            <a:r>
              <a:rPr lang="en-GB" sz="2000" dirty="0"/>
              <a:t> to discuss the care of patients with cancer and any of the following </a:t>
            </a:r>
            <a:r>
              <a:rPr lang="en-GB" sz="2000" dirty="0" smtClean="0"/>
              <a:t>symptoms:</a:t>
            </a:r>
            <a:endParaRPr lang="en-GB" sz="2000" dirty="0"/>
          </a:p>
          <a:p>
            <a:pPr lvl="1"/>
            <a:r>
              <a:rPr lang="en-GB" sz="1400" dirty="0" smtClean="0"/>
              <a:t>pain </a:t>
            </a:r>
            <a:r>
              <a:rPr lang="en-GB" sz="1400" dirty="0"/>
              <a:t>in the middle (thoracic) or upper (cervical) </a:t>
            </a:r>
            <a:r>
              <a:rPr lang="en-GB" sz="1400" dirty="0" smtClean="0"/>
              <a:t>spine</a:t>
            </a:r>
          </a:p>
          <a:p>
            <a:pPr lvl="1"/>
            <a:r>
              <a:rPr lang="en-GB" sz="1400" dirty="0" smtClean="0"/>
              <a:t>progressive </a:t>
            </a:r>
            <a:r>
              <a:rPr lang="en-GB" sz="1400" dirty="0"/>
              <a:t>lower (lumbar) spinal </a:t>
            </a:r>
            <a:r>
              <a:rPr lang="en-GB" sz="1400" dirty="0" smtClean="0"/>
              <a:t>pain</a:t>
            </a:r>
          </a:p>
          <a:p>
            <a:pPr lvl="1"/>
            <a:r>
              <a:rPr lang="en-GB" sz="1400" dirty="0" smtClean="0"/>
              <a:t>severe </a:t>
            </a:r>
            <a:r>
              <a:rPr lang="en-GB" sz="1400" dirty="0"/>
              <a:t>unremitting lower spinal </a:t>
            </a:r>
            <a:r>
              <a:rPr lang="en-GB" sz="1400" dirty="0" smtClean="0"/>
              <a:t>pain</a:t>
            </a:r>
          </a:p>
          <a:p>
            <a:pPr lvl="1"/>
            <a:r>
              <a:rPr lang="en-GB" sz="1400" dirty="0" smtClean="0"/>
              <a:t>spinal </a:t>
            </a:r>
            <a:r>
              <a:rPr lang="en-GB" sz="1400" dirty="0"/>
              <a:t>pain aggravated by straining (for example, at stool, or when coughing or </a:t>
            </a:r>
            <a:r>
              <a:rPr lang="en-GB" sz="1400" dirty="0" smtClean="0"/>
              <a:t>sneezing</a:t>
            </a:r>
          </a:p>
          <a:p>
            <a:pPr lvl="1"/>
            <a:r>
              <a:rPr lang="en-GB" sz="1400" dirty="0" smtClean="0"/>
              <a:t>localised </a:t>
            </a:r>
            <a:r>
              <a:rPr lang="en-GB" sz="1400" dirty="0"/>
              <a:t>spinal </a:t>
            </a:r>
            <a:r>
              <a:rPr lang="en-GB" sz="1400" dirty="0" smtClean="0"/>
              <a:t>tenderness</a:t>
            </a:r>
          </a:p>
          <a:p>
            <a:pPr lvl="1"/>
            <a:r>
              <a:rPr lang="en-GB" sz="1400" dirty="0" smtClean="0"/>
              <a:t>nocturnal </a:t>
            </a:r>
            <a:r>
              <a:rPr lang="en-GB" sz="1400" dirty="0"/>
              <a:t>spinal pain preventing sleep</a:t>
            </a:r>
            <a:r>
              <a:rPr lang="en-GB" sz="1400" dirty="0" smtClean="0"/>
              <a:t>.</a:t>
            </a:r>
            <a:endParaRPr lang="en-GB" sz="1400" dirty="0"/>
          </a:p>
          <a:p>
            <a:r>
              <a:rPr lang="en-GB" sz="2000" dirty="0" smtClean="0"/>
              <a:t>Contact </a:t>
            </a:r>
            <a:r>
              <a:rPr lang="en-GB" sz="2000" dirty="0"/>
              <a:t>the MSCC coordinator </a:t>
            </a:r>
            <a:r>
              <a:rPr lang="en-GB" sz="2000" b="1" u="sng" dirty="0">
                <a:solidFill>
                  <a:srgbClr val="FF0000"/>
                </a:solidFill>
              </a:rPr>
              <a:t>immediately </a:t>
            </a:r>
            <a:r>
              <a:rPr lang="en-GB" sz="2000" b="1" u="sng" dirty="0" smtClean="0">
                <a:solidFill>
                  <a:srgbClr val="FF0000"/>
                </a:solidFill>
              </a:rPr>
              <a:t> </a:t>
            </a:r>
            <a:r>
              <a:rPr lang="en-GB" sz="2000" dirty="0" smtClean="0"/>
              <a:t>and </a:t>
            </a:r>
            <a:r>
              <a:rPr lang="en-GB" sz="2000" dirty="0"/>
              <a:t>view them as an oncological </a:t>
            </a:r>
            <a:r>
              <a:rPr lang="en-GB" sz="2000" dirty="0" smtClean="0"/>
              <a:t>emergency:</a:t>
            </a:r>
          </a:p>
          <a:p>
            <a:pPr lvl="1"/>
            <a:r>
              <a:rPr lang="en-GB" sz="1400" dirty="0" smtClean="0"/>
              <a:t>neurological </a:t>
            </a:r>
            <a:r>
              <a:rPr lang="en-GB" sz="1400" dirty="0"/>
              <a:t>symptoms including radicular pain, any limb weakness, difficulty in walking, sensory loss or bladder or bowel </a:t>
            </a:r>
            <a:r>
              <a:rPr lang="en-GB" sz="1400" dirty="0" smtClean="0"/>
              <a:t>dysfunction</a:t>
            </a:r>
          </a:p>
          <a:p>
            <a:pPr lvl="1"/>
            <a:r>
              <a:rPr lang="en-GB" sz="1400" dirty="0" smtClean="0"/>
              <a:t>neurological </a:t>
            </a:r>
            <a:r>
              <a:rPr lang="en-GB" sz="1400" dirty="0"/>
              <a:t>signs of spinal cord or </a:t>
            </a:r>
            <a:r>
              <a:rPr lang="en-GB" sz="1400" dirty="0" err="1"/>
              <a:t>cauda</a:t>
            </a:r>
            <a:r>
              <a:rPr lang="en-GB" sz="1400" dirty="0"/>
              <a:t> </a:t>
            </a:r>
            <a:r>
              <a:rPr lang="en-GB" sz="1400" dirty="0" err="1"/>
              <a:t>equina</a:t>
            </a:r>
            <a:r>
              <a:rPr lang="en-GB" sz="1400" dirty="0"/>
              <a:t> compression</a:t>
            </a:r>
            <a:r>
              <a:rPr lang="en-GB" sz="2400" dirty="0" smtClean="0"/>
              <a:t>.</a:t>
            </a:r>
            <a:endParaRPr lang="en-GB" sz="2400" dirty="0"/>
          </a:p>
          <a:p>
            <a:endParaRPr lang="en-GB" dirty="0"/>
          </a:p>
        </p:txBody>
      </p:sp>
      <p:sp>
        <p:nvSpPr>
          <p:cNvPr id="3" name="Title 2"/>
          <p:cNvSpPr>
            <a:spLocks noGrp="1"/>
          </p:cNvSpPr>
          <p:nvPr>
            <p:ph type="title"/>
          </p:nvPr>
        </p:nvSpPr>
        <p:spPr>
          <a:xfrm>
            <a:off x="327394" y="146901"/>
            <a:ext cx="8229600" cy="946608"/>
          </a:xfrm>
        </p:spPr>
        <p:txBody>
          <a:bodyPr/>
          <a:lstStyle/>
          <a:p>
            <a:r>
              <a:rPr lang="en-GB" sz="2800" dirty="0" smtClean="0"/>
              <a:t>MSCC (metastatic spinal cord compression) - Who?</a:t>
            </a:r>
            <a:endParaRPr lang="en-GB" sz="2800" dirty="0"/>
          </a:p>
        </p:txBody>
      </p:sp>
    </p:spTree>
    <p:extLst>
      <p:ext uri="{BB962C8B-B14F-4D97-AF65-F5344CB8AC3E}">
        <p14:creationId xmlns:p14="http://schemas.microsoft.com/office/powerpoint/2010/main" val="3543671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9493" y="688157"/>
            <a:ext cx="8451130" cy="5429839"/>
          </a:xfrm>
        </p:spPr>
        <p:txBody>
          <a:bodyPr/>
          <a:lstStyle/>
          <a:p>
            <a:r>
              <a:rPr lang="en-GB" sz="1800" b="1" u="sng" dirty="0">
                <a:solidFill>
                  <a:srgbClr val="FF0000"/>
                </a:solidFill>
              </a:rPr>
              <a:t>Do not perform plain radiographs of the spine either to make or to exclude</a:t>
            </a:r>
            <a:r>
              <a:rPr lang="en-GB" sz="1800" dirty="0">
                <a:solidFill>
                  <a:srgbClr val="FF0000"/>
                </a:solidFill>
              </a:rPr>
              <a:t> </a:t>
            </a:r>
            <a:r>
              <a:rPr lang="en-GB" sz="1800" dirty="0"/>
              <a:t>the diagnosis of spinal metastases or MSCC</a:t>
            </a:r>
            <a:r>
              <a:rPr lang="en-GB" sz="1800" dirty="0" smtClean="0"/>
              <a:t>.</a:t>
            </a:r>
          </a:p>
          <a:p>
            <a:r>
              <a:rPr lang="en-GB" sz="1800" dirty="0" smtClean="0"/>
              <a:t>MRI WHOLE SPINE unless contraindicated (in which case discuss)</a:t>
            </a:r>
          </a:p>
          <a:p>
            <a:r>
              <a:rPr lang="en-GB" sz="1800" dirty="0" smtClean="0"/>
              <a:t>If </a:t>
            </a:r>
            <a:r>
              <a:rPr lang="en-GB" sz="1800" dirty="0"/>
              <a:t>MRI is not </a:t>
            </a:r>
            <a:r>
              <a:rPr lang="en-GB" sz="1800" dirty="0" smtClean="0"/>
              <a:t>available: transfer </a:t>
            </a:r>
            <a:r>
              <a:rPr lang="en-GB" sz="1800" dirty="0"/>
              <a:t>patients with suspected MSCC to a unit with 24-hour capability for MRI and definitive treatment of MSCC.</a:t>
            </a:r>
          </a:p>
          <a:p>
            <a:r>
              <a:rPr lang="en-GB" sz="1800" dirty="0" smtClean="0"/>
              <a:t>MRI in </a:t>
            </a:r>
            <a:r>
              <a:rPr lang="en-GB" sz="1800" dirty="0"/>
              <a:t>time to allow definitive treatment to be planned within 1 week </a:t>
            </a:r>
            <a:endParaRPr lang="en-GB" sz="1800" dirty="0" smtClean="0"/>
          </a:p>
          <a:p>
            <a:r>
              <a:rPr lang="en-GB" sz="1800" b="1" dirty="0" smtClean="0"/>
              <a:t>MRI within </a:t>
            </a:r>
            <a:r>
              <a:rPr lang="en-GB" sz="1800" b="1" dirty="0"/>
              <a:t>24 hours </a:t>
            </a:r>
            <a:r>
              <a:rPr lang="en-GB" sz="1800" dirty="0" smtClean="0"/>
              <a:t>spinal </a:t>
            </a:r>
            <a:r>
              <a:rPr lang="en-GB" sz="1800" dirty="0"/>
              <a:t>pain </a:t>
            </a:r>
            <a:r>
              <a:rPr lang="en-GB" sz="1800" dirty="0" smtClean="0"/>
              <a:t>and </a:t>
            </a:r>
            <a:r>
              <a:rPr lang="en-GB" sz="1800" b="1" dirty="0"/>
              <a:t>neurological symptoms or </a:t>
            </a:r>
            <a:r>
              <a:rPr lang="en-GB" sz="1800" b="1" dirty="0" smtClean="0"/>
              <a:t>signs</a:t>
            </a:r>
            <a:r>
              <a:rPr lang="en-GB" sz="1800" dirty="0" smtClean="0"/>
              <a:t>. </a:t>
            </a:r>
            <a:endParaRPr lang="en-GB" sz="1800" dirty="0"/>
          </a:p>
          <a:p>
            <a:r>
              <a:rPr lang="en-GB" sz="1800" dirty="0" smtClean="0"/>
              <a:t>Out </a:t>
            </a:r>
            <a:r>
              <a:rPr lang="en-GB" sz="1800" dirty="0"/>
              <a:t>of hours MRI </a:t>
            </a:r>
            <a:r>
              <a:rPr lang="en-GB" sz="1800" dirty="0" smtClean="0"/>
              <a:t>only if emergency </a:t>
            </a:r>
            <a:r>
              <a:rPr lang="en-GB" sz="1800" dirty="0"/>
              <a:t>need and intention to </a:t>
            </a:r>
            <a:r>
              <a:rPr lang="en-GB" sz="1800" dirty="0" smtClean="0"/>
              <a:t>treat immediately.</a:t>
            </a:r>
          </a:p>
          <a:p>
            <a:endParaRPr lang="en-GB" sz="1800" dirty="0" smtClean="0"/>
          </a:p>
          <a:p>
            <a:r>
              <a:rPr lang="en-GB" sz="1800" dirty="0" smtClean="0"/>
              <a:t>If severe pain or neurology - Nurse as </a:t>
            </a:r>
            <a:r>
              <a:rPr lang="en-GB" sz="1800" dirty="0"/>
              <a:t>unstable spine </a:t>
            </a:r>
            <a:r>
              <a:rPr lang="en-GB" sz="1800" dirty="0" smtClean="0"/>
              <a:t>('log </a:t>
            </a:r>
            <a:r>
              <a:rPr lang="en-GB" sz="1800" dirty="0"/>
              <a:t>rolling' </a:t>
            </a:r>
            <a:r>
              <a:rPr lang="en-GB" sz="1800" dirty="0" smtClean="0"/>
              <a:t>slipper </a:t>
            </a:r>
            <a:r>
              <a:rPr lang="en-GB" sz="1800" dirty="0"/>
              <a:t>pan for </a:t>
            </a:r>
            <a:r>
              <a:rPr lang="en-GB" sz="1800" dirty="0" smtClean="0"/>
              <a:t>toilet)</a:t>
            </a:r>
          </a:p>
          <a:p>
            <a:r>
              <a:rPr lang="en-GB" sz="1800" dirty="0" smtClean="0"/>
              <a:t>Analgesia</a:t>
            </a:r>
          </a:p>
          <a:p>
            <a:r>
              <a:rPr lang="en-GB" sz="1800" dirty="0" smtClean="0"/>
              <a:t>Dexamethasone 16mg loading, then daily pending treatment </a:t>
            </a:r>
            <a:r>
              <a:rPr lang="en-GB" sz="1800" b="1" u="sng" dirty="0" smtClean="0"/>
              <a:t>in confirmed</a:t>
            </a:r>
          </a:p>
          <a:p>
            <a:pPr lvl="1"/>
            <a:r>
              <a:rPr lang="en-GB" sz="1600" b="1" u="sng" dirty="0" smtClean="0"/>
              <a:t>Wean after treatment</a:t>
            </a:r>
          </a:p>
          <a:p>
            <a:r>
              <a:rPr lang="en-GB" sz="1800" dirty="0" smtClean="0"/>
              <a:t>Bisphosphonates (breast, prostate, myeloma)</a:t>
            </a:r>
          </a:p>
          <a:p>
            <a:r>
              <a:rPr lang="en-GB" sz="1800" dirty="0" smtClean="0"/>
              <a:t>Radiotherapy</a:t>
            </a:r>
          </a:p>
          <a:p>
            <a:r>
              <a:rPr lang="en-GB" sz="1800" dirty="0" smtClean="0"/>
              <a:t>Surgery</a:t>
            </a:r>
            <a:endParaRPr lang="en-GB" dirty="0"/>
          </a:p>
          <a:p>
            <a:endParaRPr lang="en-GB" dirty="0"/>
          </a:p>
        </p:txBody>
      </p:sp>
      <p:sp>
        <p:nvSpPr>
          <p:cNvPr id="3" name="Title 2"/>
          <p:cNvSpPr>
            <a:spLocks noGrp="1"/>
          </p:cNvSpPr>
          <p:nvPr>
            <p:ph type="title"/>
          </p:nvPr>
        </p:nvSpPr>
        <p:spPr>
          <a:xfrm>
            <a:off x="327394" y="146901"/>
            <a:ext cx="8229600" cy="729792"/>
          </a:xfrm>
        </p:spPr>
        <p:txBody>
          <a:bodyPr/>
          <a:lstStyle/>
          <a:p>
            <a:r>
              <a:rPr lang="en-GB" sz="2800" dirty="0" smtClean="0"/>
              <a:t>MSCC (metastatic spinal cord compression)</a:t>
            </a:r>
            <a:endParaRPr lang="en-GB" sz="2800" dirty="0"/>
          </a:p>
        </p:txBody>
      </p:sp>
    </p:spTree>
    <p:extLst>
      <p:ext uri="{BB962C8B-B14F-4D97-AF65-F5344CB8AC3E}">
        <p14:creationId xmlns:p14="http://schemas.microsoft.com/office/powerpoint/2010/main" val="1163946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8033"/>
            <a:ext cx="8229600" cy="4366967"/>
          </a:xfrm>
        </p:spPr>
        <p:txBody>
          <a:bodyPr/>
          <a:lstStyle/>
          <a:p>
            <a:r>
              <a:rPr lang="en-GB" dirty="0" smtClean="0"/>
              <a:t>Rare</a:t>
            </a:r>
          </a:p>
          <a:p>
            <a:r>
              <a:rPr lang="en-GB" dirty="0" smtClean="0"/>
              <a:t>Asphyxiation is the problem not bleeding</a:t>
            </a:r>
          </a:p>
          <a:p>
            <a:r>
              <a:rPr lang="en-GB" dirty="0" smtClean="0"/>
              <a:t>Anaesthetist rather than transfusion</a:t>
            </a:r>
          </a:p>
          <a:p>
            <a:r>
              <a:rPr lang="en-GB" dirty="0" smtClean="0"/>
              <a:t>Lie on affected side (side of tumour)</a:t>
            </a:r>
          </a:p>
          <a:p>
            <a:r>
              <a:rPr lang="en-GB" dirty="0" smtClean="0"/>
              <a:t>CT aorta (if / when stable)</a:t>
            </a:r>
          </a:p>
          <a:p>
            <a:r>
              <a:rPr lang="en-GB" dirty="0" smtClean="0"/>
              <a:t>Bronchoscopy? Balloons/ adrenaline/ laser/</a:t>
            </a:r>
            <a:r>
              <a:rPr lang="en-GB" dirty="0" err="1" smtClean="0"/>
              <a:t>cryo</a:t>
            </a:r>
            <a:r>
              <a:rPr lang="en-GB" dirty="0" smtClean="0"/>
              <a:t> some centres</a:t>
            </a:r>
          </a:p>
          <a:p>
            <a:r>
              <a:rPr lang="en-GB" dirty="0" smtClean="0"/>
              <a:t>Interventional radiology + </a:t>
            </a:r>
            <a:r>
              <a:rPr lang="en-GB" dirty="0" err="1" smtClean="0"/>
              <a:t>embolisation</a:t>
            </a:r>
            <a:endParaRPr lang="en-GB" dirty="0" smtClean="0"/>
          </a:p>
          <a:p>
            <a:r>
              <a:rPr lang="en-GB" dirty="0" smtClean="0"/>
              <a:t>Surgery</a:t>
            </a:r>
            <a:endParaRPr lang="en-GB" dirty="0" smtClean="0"/>
          </a:p>
          <a:p>
            <a:r>
              <a:rPr lang="en-GB" dirty="0" err="1" smtClean="0"/>
              <a:t>Tranexamic</a:t>
            </a:r>
            <a:r>
              <a:rPr lang="en-GB" dirty="0" smtClean="0"/>
              <a:t> acid; opiates (suppress cough)</a:t>
            </a:r>
          </a:p>
          <a:p>
            <a:r>
              <a:rPr lang="en-GB" dirty="0" smtClean="0"/>
              <a:t>Radiotherapy</a:t>
            </a:r>
          </a:p>
          <a:p>
            <a:endParaRPr lang="en-GB" dirty="0"/>
          </a:p>
        </p:txBody>
      </p:sp>
      <p:sp>
        <p:nvSpPr>
          <p:cNvPr id="3" name="Title 2"/>
          <p:cNvSpPr>
            <a:spLocks noGrp="1"/>
          </p:cNvSpPr>
          <p:nvPr>
            <p:ph type="title"/>
          </p:nvPr>
        </p:nvSpPr>
        <p:spPr/>
        <p:txBody>
          <a:bodyPr/>
          <a:lstStyle/>
          <a:p>
            <a:r>
              <a:rPr lang="en-GB" dirty="0" smtClean="0"/>
              <a:t>Haemoptysis</a:t>
            </a:r>
            <a:endParaRPr lang="en-GB" dirty="0"/>
          </a:p>
        </p:txBody>
      </p:sp>
    </p:spTree>
    <p:extLst>
      <p:ext uri="{BB962C8B-B14F-4D97-AF65-F5344CB8AC3E}">
        <p14:creationId xmlns:p14="http://schemas.microsoft.com/office/powerpoint/2010/main" val="2894556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241300" y="5078226"/>
            <a:ext cx="8902700"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b="1">
                <a:solidFill>
                  <a:schemeClr val="tx1"/>
                </a:solidFill>
                <a:latin typeface="Arial" charset="0"/>
                <a:ea typeface="ＭＳ Ｐゴシック" pitchFamily="34" charset="-128"/>
              </a:defRPr>
            </a:lvl1pPr>
            <a:lvl2pPr marL="742950" indent="-285750" defTabSz="457200">
              <a:defRPr sz="1600" b="1">
                <a:solidFill>
                  <a:schemeClr val="tx1"/>
                </a:solidFill>
                <a:latin typeface="Arial" charset="0"/>
                <a:ea typeface="ＭＳ Ｐゴシック" pitchFamily="34" charset="-128"/>
              </a:defRPr>
            </a:lvl2pPr>
            <a:lvl3pPr marL="1143000" indent="-228600" defTabSz="457200">
              <a:defRPr sz="1600" b="1">
                <a:solidFill>
                  <a:schemeClr val="tx1"/>
                </a:solidFill>
                <a:latin typeface="Arial" charset="0"/>
                <a:ea typeface="ＭＳ Ｐゴシック" pitchFamily="34" charset="-128"/>
              </a:defRPr>
            </a:lvl3pPr>
            <a:lvl4pPr marL="1600200" indent="-228600" defTabSz="457200">
              <a:defRPr sz="1600" b="1">
                <a:solidFill>
                  <a:schemeClr val="tx1"/>
                </a:solidFill>
                <a:latin typeface="Arial" charset="0"/>
                <a:ea typeface="ＭＳ Ｐゴシック" pitchFamily="34" charset="-128"/>
              </a:defRPr>
            </a:lvl4pPr>
            <a:lvl5pPr marL="2057400" indent="-228600" defTabSz="457200">
              <a:defRPr sz="1600" b="1">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sz="1600" b="1">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sz="1600" b="1">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sz="1600" b="1">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sz="1600" b="1">
                <a:solidFill>
                  <a:schemeClr val="tx1"/>
                </a:solidFill>
                <a:latin typeface="Arial" charset="0"/>
                <a:ea typeface="ＭＳ Ｐゴシック" pitchFamily="34" charset="-128"/>
              </a:defRPr>
            </a:lvl9pPr>
          </a:lstStyle>
          <a:p>
            <a:pPr eaLnBrk="1" hangingPunct="1"/>
            <a:r>
              <a:rPr lang="en-US" altLang="en-US" sz="1200" b="0" dirty="0">
                <a:latin typeface="Calibri" pitchFamily="34" charset="0"/>
              </a:rPr>
              <a:t>1. Reduced lung-cancer mortality with low-dose computed tomographic </a:t>
            </a:r>
            <a:r>
              <a:rPr lang="en-US" altLang="en-US" sz="1200" b="0" dirty="0" err="1">
                <a:latin typeface="Calibri" pitchFamily="34" charset="0"/>
              </a:rPr>
              <a:t>screening.</a:t>
            </a:r>
            <a:r>
              <a:rPr lang="en-US" altLang="en-US" sz="1200" b="0" u="sng" dirty="0" err="1">
                <a:latin typeface="Calibri" pitchFamily="34" charset="0"/>
                <a:hlinkClick r:id="rId3"/>
              </a:rPr>
              <a:t>National</a:t>
            </a:r>
            <a:r>
              <a:rPr lang="en-US" altLang="en-US" sz="1200" b="0" u="sng" dirty="0">
                <a:latin typeface="Calibri" pitchFamily="34" charset="0"/>
                <a:hlinkClick r:id="rId3"/>
              </a:rPr>
              <a:t> Lung Screening Trial Research Team, </a:t>
            </a:r>
            <a:r>
              <a:rPr lang="en-US" altLang="en-US" sz="1200" b="0" u="sng" dirty="0">
                <a:latin typeface="Calibri" pitchFamily="34" charset="0"/>
              </a:rPr>
              <a:t>NEJM 2011</a:t>
            </a:r>
          </a:p>
          <a:p>
            <a:pPr eaLnBrk="1" hangingPunct="1"/>
            <a:r>
              <a:rPr lang="en-US" altLang="en-US" sz="1200" b="0" dirty="0">
                <a:latin typeface="Calibri" pitchFamily="34" charset="0"/>
              </a:rPr>
              <a:t>2. Results of the Two Incidence Screenings in the National Lung Screening Trial, </a:t>
            </a:r>
            <a:r>
              <a:rPr lang="en-US" altLang="en-US" sz="1200" b="0" dirty="0" err="1">
                <a:latin typeface="Calibri" pitchFamily="34" charset="0"/>
              </a:rPr>
              <a:t>Aberle</a:t>
            </a:r>
            <a:r>
              <a:rPr lang="en-US" altLang="en-US" sz="1200" b="0" dirty="0">
                <a:latin typeface="Calibri" pitchFamily="34" charset="0"/>
              </a:rPr>
              <a:t> et al for the National Lung Screening Trial Research </a:t>
            </a:r>
            <a:r>
              <a:rPr lang="en-US" altLang="en-US" sz="1200" b="0" dirty="0" err="1">
                <a:latin typeface="Calibri" pitchFamily="34" charset="0"/>
              </a:rPr>
              <a:t>TeamN</a:t>
            </a:r>
            <a:r>
              <a:rPr lang="en-US" altLang="en-US" sz="1200" b="0" dirty="0">
                <a:latin typeface="Calibri" pitchFamily="34" charset="0"/>
              </a:rPr>
              <a:t> </a:t>
            </a:r>
            <a:r>
              <a:rPr lang="en-US" altLang="en-US" sz="1200" b="0" dirty="0" err="1">
                <a:latin typeface="Calibri" pitchFamily="34" charset="0"/>
              </a:rPr>
              <a:t>Engl</a:t>
            </a:r>
            <a:r>
              <a:rPr lang="en-US" altLang="en-US" sz="1200" b="0" dirty="0">
                <a:latin typeface="Calibri" pitchFamily="34" charset="0"/>
              </a:rPr>
              <a:t> J Med 2013; 369:920-931September 5, 2013</a:t>
            </a:r>
          </a:p>
          <a:p>
            <a:pPr eaLnBrk="1" hangingPunct="1"/>
            <a:r>
              <a:rPr lang="en-US" altLang="en-US" sz="1200" b="0" dirty="0">
                <a:latin typeface="Calibri" pitchFamily="34" charset="0"/>
              </a:rPr>
              <a:t>3. Targeting of Low-Dose CT Screening According to the Risk of Lung-Cancer Death; </a:t>
            </a:r>
            <a:r>
              <a:rPr lang="en-US" altLang="en-US" sz="1200" b="0" dirty="0" err="1">
                <a:latin typeface="Calibri" pitchFamily="34" charset="0"/>
              </a:rPr>
              <a:t>Kovalchik</a:t>
            </a:r>
            <a:r>
              <a:rPr lang="en-US" altLang="en-US" sz="1200" b="0" dirty="0">
                <a:latin typeface="Calibri" pitchFamily="34" charset="0"/>
              </a:rPr>
              <a:t>, et al, N </a:t>
            </a:r>
            <a:r>
              <a:rPr lang="en-US" altLang="en-US" sz="1200" b="0" dirty="0" err="1">
                <a:latin typeface="Calibri" pitchFamily="34" charset="0"/>
              </a:rPr>
              <a:t>Engl</a:t>
            </a:r>
            <a:r>
              <a:rPr lang="en-US" altLang="en-US" sz="1200" b="0" dirty="0">
                <a:latin typeface="Calibri" pitchFamily="34" charset="0"/>
              </a:rPr>
              <a:t> J Med 2013; 369:245-254July 18, 2013</a:t>
            </a:r>
          </a:p>
          <a:p>
            <a:pPr eaLnBrk="1" hangingPunct="1"/>
            <a:endParaRPr lang="en-US" altLang="en-US" sz="1200" b="0" dirty="0">
              <a:latin typeface="Calibri" pitchFamily="34" charset="0"/>
            </a:endParaRPr>
          </a:p>
          <a:p>
            <a:pPr eaLnBrk="1" hangingPunct="1"/>
            <a:endParaRPr lang="en-US" altLang="en-US" sz="1400" b="0" dirty="0">
              <a:latin typeface="Calibri" pitchFamily="34" charset="0"/>
            </a:endParaRPr>
          </a:p>
        </p:txBody>
      </p:sp>
      <p:pic>
        <p:nvPicPr>
          <p:cNvPr id="60419" name="Picture 9" descr="Unknown-3.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1700213"/>
            <a:ext cx="3348038"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Rectangle 8"/>
          <p:cNvSpPr>
            <a:spLocks noGrp="1"/>
          </p:cNvSpPr>
          <p:nvPr>
            <p:ph idx="1"/>
          </p:nvPr>
        </p:nvSpPr>
        <p:spPr>
          <a:prstGeom prst="rect">
            <a:avLst/>
          </a:prstGeom>
        </p:spPr>
        <p:txBody>
          <a:bodyPr/>
          <a:lstStyle/>
          <a:p>
            <a:r>
              <a:rPr lang="en-GB" altLang="en-US" dirty="0"/>
              <a:t>NLST 2011</a:t>
            </a:r>
          </a:p>
          <a:p>
            <a:pPr lvl="1"/>
            <a:r>
              <a:rPr lang="en-GB" altLang="en-US" dirty="0"/>
              <a:t>55 and 74 years with a minimum of 30 pack-years of smoking and no more than 15 years since quitting.</a:t>
            </a:r>
          </a:p>
          <a:p>
            <a:r>
              <a:rPr lang="en-GB" altLang="en-US" dirty="0"/>
              <a:t>20% reduction in mortality</a:t>
            </a:r>
          </a:p>
          <a:p>
            <a:endParaRPr lang="en-GB" altLang="en-US" dirty="0"/>
          </a:p>
          <a:p>
            <a:r>
              <a:rPr lang="en-GB" altLang="en-US" u="sng" dirty="0"/>
              <a:t>NNT </a:t>
            </a:r>
            <a:r>
              <a:rPr lang="en-GB" altLang="en-US" u="sng" dirty="0" err="1"/>
              <a:t>approx</a:t>
            </a:r>
            <a:r>
              <a:rPr lang="en-GB" altLang="en-US" u="sng" dirty="0"/>
              <a:t> 320</a:t>
            </a:r>
          </a:p>
          <a:p>
            <a:endParaRPr lang="en-GB" altLang="en-US" u="sng" dirty="0"/>
          </a:p>
          <a:p>
            <a:r>
              <a:rPr lang="en-GB" altLang="en-US" dirty="0"/>
              <a:t>But: 95% false positives; anxiety, healthcare use, </a:t>
            </a:r>
            <a:r>
              <a:rPr lang="en-GB" altLang="en-US" dirty="0" smtClean="0"/>
              <a:t>morbidity: </a:t>
            </a:r>
            <a:r>
              <a:rPr lang="en-GB" altLang="en-US" b="1" u="sng" dirty="0" smtClean="0"/>
              <a:t>NODULES</a:t>
            </a:r>
            <a:endParaRPr lang="en-GB" altLang="en-US" b="1" u="sng" dirty="0"/>
          </a:p>
          <a:p>
            <a:pPr lvl="1"/>
            <a:endParaRPr lang="en-GB" altLang="en-US" dirty="0"/>
          </a:p>
        </p:txBody>
      </p:sp>
      <p:sp>
        <p:nvSpPr>
          <p:cNvPr id="60420" name="Rectangle 7"/>
          <p:cNvSpPr>
            <a:spLocks noGrp="1"/>
          </p:cNvSpPr>
          <p:nvPr>
            <p:ph type="title"/>
          </p:nvPr>
        </p:nvSpPr>
        <p:spPr/>
        <p:txBody>
          <a:bodyPr/>
          <a:lstStyle/>
          <a:p>
            <a:r>
              <a:rPr lang="en-GB" altLang="en-US" dirty="0" smtClean="0"/>
              <a:t>Screening?</a:t>
            </a:r>
            <a:endParaRPr lang="en-GB" altLang="en-US" dirty="0"/>
          </a:p>
        </p:txBody>
      </p:sp>
    </p:spTree>
    <p:extLst>
      <p:ext uri="{BB962C8B-B14F-4D97-AF65-F5344CB8AC3E}">
        <p14:creationId xmlns:p14="http://schemas.microsoft.com/office/powerpoint/2010/main" val="493584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58283"/>
            <a:ext cx="8229600" cy="4356717"/>
          </a:xfrm>
        </p:spPr>
        <p:txBody>
          <a:bodyPr/>
          <a:lstStyle/>
          <a:p>
            <a:r>
              <a:rPr lang="en-GB" sz="2800" dirty="0"/>
              <a:t>1. Pulmonary nodules are common</a:t>
            </a:r>
          </a:p>
          <a:p>
            <a:pPr lvl="1"/>
            <a:r>
              <a:rPr lang="en-GB" sz="2400" dirty="0"/>
              <a:t>In high risk populations (e.g. lung cancer screening) 20-50% individuals</a:t>
            </a:r>
          </a:p>
          <a:p>
            <a:pPr lvl="1"/>
            <a:r>
              <a:rPr lang="en-GB" sz="2400" dirty="0"/>
              <a:t>Around 30% in most large screening studies</a:t>
            </a:r>
          </a:p>
          <a:p>
            <a:pPr lvl="1"/>
            <a:endParaRPr lang="en-GB" sz="2400" dirty="0"/>
          </a:p>
          <a:p>
            <a:pPr lvl="1"/>
            <a:endParaRPr lang="en-GB" sz="2400" dirty="0"/>
          </a:p>
          <a:p>
            <a:pPr lvl="1"/>
            <a:endParaRPr lang="en-GB" sz="2400" dirty="0"/>
          </a:p>
          <a:p>
            <a:pPr marL="342900" lvl="1" indent="0">
              <a:buNone/>
            </a:pPr>
            <a:endParaRPr lang="en-GB" sz="2400" dirty="0"/>
          </a:p>
          <a:p>
            <a:r>
              <a:rPr lang="en-GB" sz="2800" dirty="0"/>
              <a:t>2. A minority of these will be lung cancer</a:t>
            </a:r>
          </a:p>
          <a:p>
            <a:pPr lvl="1"/>
            <a:r>
              <a:rPr lang="en-GB" sz="2400" dirty="0"/>
              <a:t>Around 1.5% </a:t>
            </a:r>
          </a:p>
        </p:txBody>
      </p:sp>
      <p:sp>
        <p:nvSpPr>
          <p:cNvPr id="3" name="Title 2"/>
          <p:cNvSpPr>
            <a:spLocks noGrp="1"/>
          </p:cNvSpPr>
          <p:nvPr>
            <p:ph type="title"/>
          </p:nvPr>
        </p:nvSpPr>
        <p:spPr>
          <a:xfrm>
            <a:off x="423166" y="269450"/>
            <a:ext cx="8229600" cy="1143000"/>
          </a:xfrm>
        </p:spPr>
        <p:txBody>
          <a:bodyPr/>
          <a:lstStyle/>
          <a:p>
            <a:r>
              <a:rPr lang="en-GB" dirty="0" smtClean="0"/>
              <a:t>Pulmonary nodules are common and usually benign</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86" y="3536642"/>
            <a:ext cx="8856961" cy="1399342"/>
          </a:xfrm>
          <a:prstGeom prst="rect">
            <a:avLst/>
          </a:prstGeom>
        </p:spPr>
      </p:pic>
      <p:grpSp>
        <p:nvGrpSpPr>
          <p:cNvPr id="10" name="Group 9"/>
          <p:cNvGrpSpPr/>
          <p:nvPr/>
        </p:nvGrpSpPr>
        <p:grpSpPr>
          <a:xfrm>
            <a:off x="168675" y="6197440"/>
            <a:ext cx="5859262" cy="621304"/>
            <a:chOff x="168675" y="6197440"/>
            <a:chExt cx="5859262" cy="621304"/>
          </a:xfrm>
        </p:grpSpPr>
        <p:sp>
          <p:nvSpPr>
            <p:cNvPr id="11" name="Rectangle 10"/>
            <p:cNvSpPr/>
            <p:nvPr/>
          </p:nvSpPr>
          <p:spPr>
            <a:xfrm>
              <a:off x="2290440" y="6287892"/>
              <a:ext cx="3737497" cy="447442"/>
            </a:xfrm>
            <a:prstGeom prst="rect">
              <a:avLst/>
            </a:prstGeom>
          </p:spPr>
          <p:txBody>
            <a:bodyPr wrap="square">
              <a:spAutoFit/>
            </a:bodyPr>
            <a:lstStyle/>
            <a:p>
              <a:r>
                <a:rPr lang="en-GB" sz="1100" dirty="0">
                  <a:latin typeface="arial" panose="020B0604020202020204" pitchFamily="34" charset="0"/>
                </a:rPr>
                <a:t>Callister, ME et al, Thorax. </a:t>
              </a:r>
              <a:r>
                <a:rPr lang="en-GB" sz="1100" dirty="0">
                  <a:solidFill>
                    <a:srgbClr val="000000"/>
                  </a:solidFill>
                  <a:latin typeface="arial" panose="020B0604020202020204" pitchFamily="34" charset="0"/>
                </a:rPr>
                <a:t>2015 Aug;70 </a:t>
              </a:r>
              <a:r>
                <a:rPr lang="en-GB" sz="1100" dirty="0" err="1">
                  <a:solidFill>
                    <a:srgbClr val="000000"/>
                  </a:solidFill>
                  <a:latin typeface="arial" panose="020B0604020202020204" pitchFamily="34" charset="0"/>
                </a:rPr>
                <a:t>Suppl</a:t>
              </a:r>
              <a:r>
                <a:rPr lang="en-GB" sz="1100" dirty="0">
                  <a:solidFill>
                    <a:srgbClr val="000000"/>
                  </a:solidFill>
                  <a:latin typeface="arial" panose="020B0604020202020204" pitchFamily="34" charset="0"/>
                </a:rPr>
                <a:t> 2:ii1-ii54. </a:t>
              </a:r>
              <a:r>
                <a:rPr lang="en-GB" sz="1100" dirty="0" err="1">
                  <a:solidFill>
                    <a:srgbClr val="000000"/>
                  </a:solidFill>
                  <a:latin typeface="arial" panose="020B0604020202020204" pitchFamily="34" charset="0"/>
                </a:rPr>
                <a:t>doi</a:t>
              </a:r>
              <a:r>
                <a:rPr lang="en-GB" sz="1100" dirty="0">
                  <a:solidFill>
                    <a:srgbClr val="000000"/>
                  </a:solidFill>
                  <a:latin typeface="arial" panose="020B0604020202020204" pitchFamily="34" charset="0"/>
                </a:rPr>
                <a:t>: 10.1136/thoraxjnl-2015-207168.</a:t>
              </a:r>
              <a:endParaRPr lang="en-GB" sz="1100" dirty="0"/>
            </a:p>
          </p:txBody>
        </p:sp>
        <p:grpSp>
          <p:nvGrpSpPr>
            <p:cNvPr id="12" name="Group 11"/>
            <p:cNvGrpSpPr/>
            <p:nvPr/>
          </p:nvGrpSpPr>
          <p:grpSpPr>
            <a:xfrm>
              <a:off x="168675" y="6197440"/>
              <a:ext cx="2610036" cy="621304"/>
              <a:chOff x="526449" y="5203944"/>
              <a:chExt cx="2914542" cy="688610"/>
            </a:xfrm>
          </p:grpSpPr>
          <p:sp>
            <p:nvSpPr>
              <p:cNvPr id="13" name="Rectangle 12"/>
              <p:cNvSpPr/>
              <p:nvPr/>
            </p:nvSpPr>
            <p:spPr>
              <a:xfrm>
                <a:off x="1154991" y="5299055"/>
                <a:ext cx="2286000" cy="500137"/>
              </a:xfrm>
              <a:prstGeom prst="rect">
                <a:avLst/>
              </a:prstGeom>
            </p:spPr>
            <p:txBody>
              <a:bodyPr wrap="square">
                <a:spAutoFit/>
              </a:bodyPr>
              <a:lstStyle/>
              <a:p>
                <a:pPr lvl="0" eaLnBrk="0" fontAlgn="base" hangingPunct="0">
                  <a:spcBef>
                    <a:spcPct val="0"/>
                  </a:spcBef>
                  <a:spcAft>
                    <a:spcPct val="0"/>
                  </a:spcAft>
                </a:pPr>
                <a:r>
                  <a:rPr lang="en-US" altLang="en-US" sz="1050" b="1" dirty="0">
                    <a:solidFill>
                      <a:srgbClr val="203953"/>
                    </a:solidFill>
                    <a:latin typeface="Effra"/>
                    <a:cs typeface="Arial" panose="020B0604020202020204" pitchFamily="34" charset="0"/>
                  </a:rPr>
                  <a:t>British Thoracic Society</a:t>
                </a:r>
              </a:p>
              <a:p>
                <a:pPr lvl="0" eaLnBrk="0" fontAlgn="base" hangingPunct="0">
                  <a:spcBef>
                    <a:spcPct val="0"/>
                  </a:spcBef>
                  <a:spcAft>
                    <a:spcPct val="0"/>
                  </a:spcAft>
                </a:pPr>
                <a:endParaRPr lang="en-US" altLang="en-US" sz="800" dirty="0">
                  <a:solidFill>
                    <a:srgbClr val="417CAB"/>
                  </a:solidFill>
                  <a:latin typeface="Effra"/>
                  <a:cs typeface="Arial" panose="020B0604020202020204" pitchFamily="34" charset="0"/>
                </a:endParaRPr>
              </a:p>
              <a:p>
                <a:pPr lvl="0" eaLnBrk="0" fontAlgn="base" hangingPunct="0">
                  <a:spcBef>
                    <a:spcPct val="0"/>
                  </a:spcBef>
                  <a:spcAft>
                    <a:spcPct val="0"/>
                  </a:spcAft>
                </a:pPr>
                <a:r>
                  <a:rPr lang="en-US" altLang="en-US" sz="800" dirty="0">
                    <a:solidFill>
                      <a:srgbClr val="417CAB"/>
                    </a:solidFill>
                    <a:latin typeface="Effra"/>
                    <a:cs typeface="Arial" panose="020B0604020202020204" pitchFamily="34" charset="0"/>
                  </a:rPr>
                  <a:t>Better lung health for all</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449" y="5203944"/>
                <a:ext cx="697791" cy="688610"/>
              </a:xfrm>
              <a:prstGeom prst="rect">
                <a:avLst/>
              </a:prstGeom>
            </p:spPr>
          </p:pic>
        </p:grpSp>
      </p:grpSp>
    </p:spTree>
    <p:extLst>
      <p:ext uri="{BB962C8B-B14F-4D97-AF65-F5344CB8AC3E}">
        <p14:creationId xmlns:p14="http://schemas.microsoft.com/office/powerpoint/2010/main" val="2981925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31650"/>
            <a:ext cx="8229600" cy="4383350"/>
          </a:xfrm>
        </p:spPr>
        <p:txBody>
          <a:bodyPr/>
          <a:lstStyle/>
          <a:p>
            <a:r>
              <a:rPr lang="en-GB" sz="3200" dirty="0"/>
              <a:t>3. Some nodules will resolve spontaneously</a:t>
            </a:r>
          </a:p>
          <a:p>
            <a:pPr lvl="1"/>
            <a:r>
              <a:rPr lang="en-GB" sz="2800" dirty="0"/>
              <a:t>10% in NELSON (Dutch-Belgian Lung cancer screening); </a:t>
            </a:r>
          </a:p>
          <a:p>
            <a:pPr lvl="1"/>
            <a:r>
              <a:rPr lang="en-GB" sz="2800" dirty="0"/>
              <a:t>8% by 3 months</a:t>
            </a:r>
          </a:p>
          <a:p>
            <a:pPr lvl="1"/>
            <a:r>
              <a:rPr lang="en-GB" sz="2800" dirty="0" err="1"/>
              <a:t>Spiculated</a:t>
            </a:r>
            <a:r>
              <a:rPr lang="en-GB" sz="2800" dirty="0"/>
              <a:t> nodules 4x chance of disappearing</a:t>
            </a:r>
          </a:p>
          <a:p>
            <a:pPr lvl="2"/>
            <a:r>
              <a:rPr lang="en-GB" sz="2000" dirty="0"/>
              <a:t>Zhao, Radiology, 2014</a:t>
            </a:r>
          </a:p>
          <a:p>
            <a:pPr lvl="2"/>
            <a:endParaRPr lang="en-GB" sz="2000" dirty="0"/>
          </a:p>
          <a:p>
            <a:pPr lvl="1"/>
            <a:r>
              <a:rPr lang="en-GB" sz="2800" dirty="0"/>
              <a:t>12% after antibiotics by 2 months in Early Lung Cancer Action Project</a:t>
            </a:r>
          </a:p>
          <a:p>
            <a:pPr lvl="2"/>
            <a:r>
              <a:rPr lang="en-GB" sz="2000" dirty="0"/>
              <a:t>Libby, Chest, 2006</a:t>
            </a:r>
          </a:p>
        </p:txBody>
      </p:sp>
      <p:sp>
        <p:nvSpPr>
          <p:cNvPr id="3" name="Title 2"/>
          <p:cNvSpPr>
            <a:spLocks noGrp="1"/>
          </p:cNvSpPr>
          <p:nvPr>
            <p:ph type="title"/>
          </p:nvPr>
        </p:nvSpPr>
        <p:spPr>
          <a:xfrm>
            <a:off x="263951" y="292231"/>
            <a:ext cx="8682086" cy="1018095"/>
          </a:xfrm>
        </p:spPr>
        <p:txBody>
          <a:bodyPr/>
          <a:lstStyle/>
          <a:p>
            <a:r>
              <a:rPr lang="en-GB" sz="3200" dirty="0" smtClean="0"/>
              <a:t>Pulmonary nodules get better on their own</a:t>
            </a:r>
            <a:endParaRPr lang="en-GB" sz="3200" dirty="0"/>
          </a:p>
        </p:txBody>
      </p:sp>
    </p:spTree>
    <p:extLst>
      <p:ext uri="{BB962C8B-B14F-4D97-AF65-F5344CB8AC3E}">
        <p14:creationId xmlns:p14="http://schemas.microsoft.com/office/powerpoint/2010/main" val="1784940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3833" y="872793"/>
            <a:ext cx="8251794" cy="5235044"/>
          </a:xfrm>
        </p:spPr>
        <p:txBody>
          <a:bodyPr/>
          <a:lstStyle/>
          <a:p>
            <a:r>
              <a:rPr lang="en-GB" sz="2000" dirty="0" smtClean="0"/>
              <a:t>2</a:t>
            </a:r>
            <a:r>
              <a:rPr lang="en-GB" sz="1800" dirty="0"/>
              <a:t>% 30 day mortality, 4% 90 day mortality lung cancer resection</a:t>
            </a:r>
          </a:p>
          <a:p>
            <a:r>
              <a:rPr lang="en-GB" sz="1800" dirty="0"/>
              <a:t>0.4% inpatient mortality </a:t>
            </a:r>
            <a:r>
              <a:rPr lang="en-GB" sz="1800" dirty="0" err="1"/>
              <a:t>thoracoscopic</a:t>
            </a:r>
            <a:r>
              <a:rPr lang="en-GB" sz="1800" dirty="0"/>
              <a:t> wedge </a:t>
            </a:r>
            <a:r>
              <a:rPr lang="en-GB" sz="1800" dirty="0" smtClean="0"/>
              <a:t>resection</a:t>
            </a:r>
          </a:p>
          <a:p>
            <a:r>
              <a:rPr lang="en-GB" sz="1800" dirty="0" err="1" smtClean="0"/>
              <a:t>Bronch</a:t>
            </a:r>
            <a:r>
              <a:rPr lang="en-GB" sz="1800" dirty="0" smtClean="0"/>
              <a:t>/ EBUS: 1 in 5000 death</a:t>
            </a:r>
            <a:endParaRPr lang="en-GB" sz="1800" dirty="0"/>
          </a:p>
          <a:p>
            <a:r>
              <a:rPr lang="en-GB" sz="1800" dirty="0"/>
              <a:t>CT biopsy </a:t>
            </a:r>
          </a:p>
          <a:p>
            <a:pPr lvl="1"/>
            <a:r>
              <a:rPr lang="en-GB" sz="1600" dirty="0"/>
              <a:t>Pneumothorax risk 15%; 6.6% chest </a:t>
            </a:r>
            <a:r>
              <a:rPr lang="en-GB" sz="1600" dirty="0" smtClean="0"/>
              <a:t>drain; 1 in 4000-15000 death from air embolus</a:t>
            </a:r>
            <a:endParaRPr lang="en-GB" sz="1600" dirty="0"/>
          </a:p>
          <a:p>
            <a:pPr lvl="1"/>
            <a:r>
              <a:rPr lang="en-GB" sz="1600" dirty="0"/>
              <a:t>Haemorrhage 1.0% of cases</a:t>
            </a:r>
          </a:p>
          <a:p>
            <a:pPr lvl="2"/>
            <a:r>
              <a:rPr lang="en-GB" sz="1100" dirty="0"/>
              <a:t>Wiener RS, Ann Intern Med 2011;155:137–44. </a:t>
            </a:r>
          </a:p>
          <a:p>
            <a:pPr lvl="3"/>
            <a:endParaRPr lang="en-GB" sz="1000" dirty="0"/>
          </a:p>
        </p:txBody>
      </p:sp>
      <p:sp>
        <p:nvSpPr>
          <p:cNvPr id="3" name="Title 2"/>
          <p:cNvSpPr>
            <a:spLocks noGrp="1"/>
          </p:cNvSpPr>
          <p:nvPr>
            <p:ph type="title"/>
          </p:nvPr>
        </p:nvSpPr>
        <p:spPr>
          <a:xfrm>
            <a:off x="350431" y="153140"/>
            <a:ext cx="8229600" cy="695272"/>
          </a:xfrm>
        </p:spPr>
        <p:txBody>
          <a:bodyPr/>
          <a:lstStyle/>
          <a:p>
            <a:r>
              <a:rPr lang="en-GB" dirty="0" smtClean="0"/>
              <a:t>Investigation has risks</a:t>
            </a:r>
            <a:endParaRPr lang="en-GB"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122" y="3074236"/>
            <a:ext cx="8931118" cy="2998548"/>
          </a:xfrm>
          <a:prstGeom prst="rect">
            <a:avLst/>
          </a:prstGeom>
        </p:spPr>
      </p:pic>
      <p:sp>
        <p:nvSpPr>
          <p:cNvPr id="5" name="TextBox 4"/>
          <p:cNvSpPr txBox="1"/>
          <p:nvPr/>
        </p:nvSpPr>
        <p:spPr>
          <a:xfrm>
            <a:off x="239697" y="6303146"/>
            <a:ext cx="2476870" cy="369332"/>
          </a:xfrm>
          <a:prstGeom prst="rect">
            <a:avLst/>
          </a:prstGeom>
          <a:noFill/>
        </p:spPr>
        <p:txBody>
          <a:bodyPr wrap="square" rtlCol="0">
            <a:spAutoFit/>
          </a:bodyPr>
          <a:lstStyle/>
          <a:p>
            <a:r>
              <a:rPr lang="en-GB" dirty="0" err="1"/>
              <a:t>Aberle</a:t>
            </a:r>
            <a:r>
              <a:rPr lang="en-GB" dirty="0"/>
              <a:t>, NEJM, 2011</a:t>
            </a:r>
          </a:p>
        </p:txBody>
      </p:sp>
      <p:sp>
        <p:nvSpPr>
          <p:cNvPr id="6" name="TextBox 5"/>
          <p:cNvSpPr txBox="1"/>
          <p:nvPr/>
        </p:nvSpPr>
        <p:spPr>
          <a:xfrm>
            <a:off x="546755" y="3469064"/>
            <a:ext cx="1527142" cy="369332"/>
          </a:xfrm>
          <a:prstGeom prst="rect">
            <a:avLst/>
          </a:prstGeom>
          <a:noFill/>
        </p:spPr>
        <p:txBody>
          <a:bodyPr wrap="square" rtlCol="0">
            <a:spAutoFit/>
          </a:bodyPr>
          <a:lstStyle/>
          <a:p>
            <a:r>
              <a:rPr lang="en-GB" dirty="0" smtClean="0"/>
              <a:t>NLST 2011</a:t>
            </a:r>
            <a:endParaRPr lang="en-GB" dirty="0"/>
          </a:p>
        </p:txBody>
      </p:sp>
    </p:spTree>
    <p:extLst>
      <p:ext uri="{BB962C8B-B14F-4D97-AF65-F5344CB8AC3E}">
        <p14:creationId xmlns:p14="http://schemas.microsoft.com/office/powerpoint/2010/main" val="3490090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506504" y="212889"/>
            <a:ext cx="8229600" cy="1143000"/>
          </a:xfrm>
        </p:spPr>
        <p:txBody>
          <a:bodyPr/>
          <a:lstStyle/>
          <a:p>
            <a:r>
              <a:rPr lang="en-GB" altLang="en-US" dirty="0"/>
              <a:t>Smoking and lung cancer</a:t>
            </a:r>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91" y="854862"/>
            <a:ext cx="2911475" cy="468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Smoking_R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201" y="813186"/>
            <a:ext cx="35909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Grp="1"/>
          </p:cNvSpPr>
          <p:nvPr>
            <p:ph idx="1"/>
          </p:nvPr>
        </p:nvSpPr>
        <p:spPr>
          <a:xfrm>
            <a:off x="3130466" y="3675449"/>
            <a:ext cx="5881558" cy="2132814"/>
          </a:xfrm>
        </p:spPr>
        <p:txBody>
          <a:bodyPr/>
          <a:lstStyle/>
          <a:p>
            <a:r>
              <a:rPr lang="en-GB" altLang="en-US" sz="2400" dirty="0"/>
              <a:t>1-4 / day = 3x RR death men; 5x women </a:t>
            </a:r>
            <a:r>
              <a:rPr lang="en-GB" altLang="en-US" sz="2400" dirty="0" err="1"/>
              <a:t>vs</a:t>
            </a:r>
            <a:r>
              <a:rPr lang="en-GB" altLang="en-US" sz="2400" dirty="0"/>
              <a:t> never smokers</a:t>
            </a:r>
          </a:p>
          <a:p>
            <a:pPr lvl="1"/>
            <a:r>
              <a:rPr lang="en-GB" altLang="en-US" sz="800" dirty="0" err="1"/>
              <a:t>Bjartveit</a:t>
            </a:r>
            <a:r>
              <a:rPr lang="en-GB" altLang="en-US" sz="800" dirty="0"/>
              <a:t> K, </a:t>
            </a:r>
            <a:r>
              <a:rPr lang="en-GB" altLang="en-US" sz="800" dirty="0" err="1"/>
              <a:t>Tverdal</a:t>
            </a:r>
            <a:r>
              <a:rPr lang="en-GB" altLang="en-US" sz="800" dirty="0"/>
              <a:t> A. Health consequences of smoking 1–4 cigarettes per day. </a:t>
            </a:r>
            <a:r>
              <a:rPr lang="en-GB" altLang="en-US" sz="800" dirty="0" err="1"/>
              <a:t>Tob</a:t>
            </a:r>
            <a:r>
              <a:rPr lang="en-GB" altLang="en-US" sz="800" dirty="0"/>
              <a:t> Control 2005;14(5):315-20</a:t>
            </a:r>
          </a:p>
          <a:p>
            <a:r>
              <a:rPr lang="en-GB" altLang="en-US" sz="2400" dirty="0"/>
              <a:t>8-12/day = 12x risk</a:t>
            </a:r>
          </a:p>
          <a:p>
            <a:r>
              <a:rPr lang="en-GB" altLang="en-US" sz="2400" dirty="0"/>
              <a:t>25+/day = 24x risk</a:t>
            </a:r>
          </a:p>
          <a:p>
            <a:r>
              <a:rPr lang="en-GB" altLang="en-US" sz="2400" dirty="0"/>
              <a:t>42/day = 39x risk</a:t>
            </a:r>
          </a:p>
          <a:p>
            <a:pPr lvl="1"/>
            <a:r>
              <a:rPr lang="en-GB" altLang="en-US" sz="800" dirty="0"/>
              <a:t>Pope CA, Burnett RT, Turner MC, et al. Lung cancer and cardiovascular disease mortality associated with ambient air pollution and cigarette smoke: shape of the exposure-response </a:t>
            </a:r>
            <a:r>
              <a:rPr lang="en-GB" altLang="en-US" sz="800" dirty="0" err="1"/>
              <a:t>relationshipsEnviron</a:t>
            </a:r>
            <a:r>
              <a:rPr lang="en-GB" altLang="en-US" sz="800" dirty="0"/>
              <a:t> Health </a:t>
            </a:r>
            <a:r>
              <a:rPr lang="en-GB" altLang="en-US" sz="800" dirty="0" err="1"/>
              <a:t>Persp</a:t>
            </a:r>
            <a:r>
              <a:rPr lang="en-GB" altLang="en-US" sz="800" dirty="0"/>
              <a:t> 2011;119(11):1616-21</a:t>
            </a:r>
            <a:r>
              <a:rPr lang="en-GB" altLang="en-US" sz="800" b="1" dirty="0"/>
              <a:t>.</a:t>
            </a:r>
            <a:r>
              <a:rPr lang="en-GB" altLang="en-US" sz="800" dirty="0"/>
              <a:t> </a:t>
            </a:r>
            <a:r>
              <a:rPr lang="en-GB" altLang="en-US" sz="2000" dirty="0"/>
              <a:t> </a:t>
            </a:r>
          </a:p>
          <a:p>
            <a:endParaRPr lang="en-GB" altLang="en-US" sz="800" dirty="0"/>
          </a:p>
        </p:txBody>
      </p:sp>
    </p:spTree>
    <p:extLst>
      <p:ext uri="{BB962C8B-B14F-4D97-AF65-F5344CB8AC3E}">
        <p14:creationId xmlns:p14="http://schemas.microsoft.com/office/powerpoint/2010/main" val="3983513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43658" y="765216"/>
            <a:ext cx="3980253" cy="3090348"/>
          </a:xfrm>
        </p:spPr>
      </p:pic>
      <p:sp>
        <p:nvSpPr>
          <p:cNvPr id="2" name="Title 1"/>
          <p:cNvSpPr>
            <a:spLocks noGrp="1"/>
          </p:cNvSpPr>
          <p:nvPr>
            <p:ph type="title"/>
          </p:nvPr>
        </p:nvSpPr>
        <p:spPr>
          <a:xfrm>
            <a:off x="263512" y="107271"/>
            <a:ext cx="8229600" cy="1143000"/>
          </a:xfrm>
        </p:spPr>
        <p:txBody>
          <a:bodyPr/>
          <a:lstStyle/>
          <a:p>
            <a:r>
              <a:rPr lang="en-GB" dirty="0" smtClean="0"/>
              <a:t>Size important but non-linear</a:t>
            </a:r>
            <a:endParaRPr lang="en-GB" dirty="0"/>
          </a:p>
        </p:txBody>
      </p:sp>
      <p:sp>
        <p:nvSpPr>
          <p:cNvPr id="5" name="Rectangle 4"/>
          <p:cNvSpPr/>
          <p:nvPr/>
        </p:nvSpPr>
        <p:spPr>
          <a:xfrm>
            <a:off x="190869" y="6211229"/>
            <a:ext cx="6289829" cy="461665"/>
          </a:xfrm>
          <a:prstGeom prst="rect">
            <a:avLst/>
          </a:prstGeom>
        </p:spPr>
        <p:txBody>
          <a:bodyPr wrap="square">
            <a:spAutoFit/>
          </a:bodyPr>
          <a:lstStyle/>
          <a:p>
            <a:r>
              <a:rPr lang="en-GB" sz="1200" dirty="0"/>
              <a:t>McWilliams A, </a:t>
            </a:r>
            <a:r>
              <a:rPr lang="en-GB" sz="1200" dirty="0" err="1"/>
              <a:t>Tammemagi</a:t>
            </a:r>
            <a:r>
              <a:rPr lang="en-GB" sz="1200" dirty="0"/>
              <a:t> MC, Mayo JR, et al. Probability of cancer in pulmonary nodules detected on ﬁrst screening CT. N </a:t>
            </a:r>
            <a:r>
              <a:rPr lang="en-GB" sz="1200" dirty="0" err="1"/>
              <a:t>Engl</a:t>
            </a:r>
            <a:r>
              <a:rPr lang="en-GB" sz="1200" dirty="0"/>
              <a:t> J Med 2013;369:910–9.</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868" y="754143"/>
            <a:ext cx="4407893" cy="3271101"/>
          </a:xfrm>
          <a:prstGeom prst="rect">
            <a:avLst/>
          </a:prstGeom>
        </p:spPr>
      </p:pic>
      <p:sp>
        <p:nvSpPr>
          <p:cNvPr id="6" name="Rectangle 5"/>
          <p:cNvSpPr/>
          <p:nvPr/>
        </p:nvSpPr>
        <p:spPr>
          <a:xfrm>
            <a:off x="190868" y="3242821"/>
            <a:ext cx="4407893" cy="433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401" y="4025244"/>
            <a:ext cx="4191000" cy="1990725"/>
          </a:xfrm>
          <a:prstGeom prst="rect">
            <a:avLst/>
          </a:prstGeom>
        </p:spPr>
      </p:pic>
    </p:spTree>
    <p:extLst>
      <p:ext uri="{BB962C8B-B14F-4D97-AF65-F5344CB8AC3E}">
        <p14:creationId xmlns:p14="http://schemas.microsoft.com/office/powerpoint/2010/main" val="5362389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78870" y="199534"/>
            <a:ext cx="5722070" cy="5830034"/>
          </a:xfrm>
        </p:spPr>
      </p:pic>
      <p:sp>
        <p:nvSpPr>
          <p:cNvPr id="3" name="Title 2"/>
          <p:cNvSpPr>
            <a:spLocks noGrp="1"/>
          </p:cNvSpPr>
          <p:nvPr>
            <p:ph type="title"/>
          </p:nvPr>
        </p:nvSpPr>
        <p:spPr>
          <a:xfrm>
            <a:off x="449943" y="533399"/>
            <a:ext cx="2330964" cy="3180761"/>
          </a:xfrm>
        </p:spPr>
        <p:txBody>
          <a:bodyPr/>
          <a:lstStyle/>
          <a:p>
            <a:r>
              <a:rPr lang="en-GB" dirty="0" smtClean="0"/>
              <a:t>Not all nodules are the same</a:t>
            </a:r>
            <a:endParaRPr lang="en-GB" dirty="0"/>
          </a:p>
        </p:txBody>
      </p:sp>
    </p:spTree>
    <p:extLst>
      <p:ext uri="{BB962C8B-B14F-4D97-AF65-F5344CB8AC3E}">
        <p14:creationId xmlns:p14="http://schemas.microsoft.com/office/powerpoint/2010/main" val="1030489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Initial approach Solid Nodules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854" y="1035600"/>
            <a:ext cx="4993706" cy="5116593"/>
          </a:xfrm>
          <a:prstGeom prst="rect">
            <a:avLst/>
          </a:prstGeom>
        </p:spPr>
      </p:pic>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8409" y="1143000"/>
            <a:ext cx="3084576" cy="1578864"/>
          </a:xfrm>
          <a:prstGeom prst="rect">
            <a:avLst/>
          </a:prstGeom>
        </p:spPr>
      </p:pic>
      <p:sp>
        <p:nvSpPr>
          <p:cNvPr id="2" name="Rectangle 1"/>
          <p:cNvSpPr/>
          <p:nvPr/>
        </p:nvSpPr>
        <p:spPr>
          <a:xfrm>
            <a:off x="1045029" y="1393371"/>
            <a:ext cx="4136571" cy="5138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5573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Initial approach Solid Nodules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854" y="1035600"/>
            <a:ext cx="4993706" cy="5116593"/>
          </a:xfrm>
          <a:prstGeom prst="rect">
            <a:avLst/>
          </a:prstGeom>
        </p:spPr>
      </p:pic>
      <p:sp>
        <p:nvSpPr>
          <p:cNvPr id="2" name="Rectangle 1"/>
          <p:cNvSpPr/>
          <p:nvPr/>
        </p:nvSpPr>
        <p:spPr>
          <a:xfrm>
            <a:off x="819055" y="2841239"/>
            <a:ext cx="4136571" cy="5138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57540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14503" y="1255821"/>
            <a:ext cx="2203819" cy="3919862"/>
          </a:xfrm>
        </p:spPr>
      </p:pic>
      <p:sp>
        <p:nvSpPr>
          <p:cNvPr id="3" name="Title 2"/>
          <p:cNvSpPr>
            <a:spLocks noGrp="1"/>
          </p:cNvSpPr>
          <p:nvPr>
            <p:ph type="title"/>
          </p:nvPr>
        </p:nvSpPr>
        <p:spPr>
          <a:xfrm>
            <a:off x="183613" y="133904"/>
            <a:ext cx="8229600" cy="1143000"/>
          </a:xfrm>
        </p:spPr>
        <p:txBody>
          <a:bodyPr/>
          <a:lstStyle/>
          <a:p>
            <a:r>
              <a:rPr lang="en-GB" dirty="0"/>
              <a:t>What factors do you need to know?</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4948" y="1255815"/>
            <a:ext cx="2079040" cy="3697920"/>
          </a:xfrm>
          <a:prstGeom prst="rect">
            <a:avLst/>
          </a:prstGeom>
        </p:spPr>
      </p:pic>
      <p:sp>
        <p:nvSpPr>
          <p:cNvPr id="6" name="Text Placeholder 5"/>
          <p:cNvSpPr>
            <a:spLocks noGrp="1"/>
          </p:cNvSpPr>
          <p:nvPr>
            <p:ph type="body" idx="4294967295"/>
          </p:nvPr>
        </p:nvSpPr>
        <p:spPr>
          <a:xfrm>
            <a:off x="150203" y="820814"/>
            <a:ext cx="4305671" cy="5356149"/>
          </a:xfrm>
          <a:prstGeom prst="rect">
            <a:avLst/>
          </a:prstGeom>
        </p:spPr>
        <p:txBody>
          <a:bodyPr/>
          <a:lstStyle/>
          <a:p>
            <a:r>
              <a:rPr lang="en-GB" sz="2000" dirty="0">
                <a:solidFill>
                  <a:srgbClr val="FF0000"/>
                </a:solidFill>
              </a:rPr>
              <a:t>Age</a:t>
            </a:r>
          </a:p>
          <a:p>
            <a:r>
              <a:rPr lang="en-GB" sz="2000" dirty="0"/>
              <a:t>Gender</a:t>
            </a:r>
          </a:p>
          <a:p>
            <a:r>
              <a:rPr lang="en-GB" sz="2000" b="1" u="sng" dirty="0"/>
              <a:t>Family </a:t>
            </a:r>
            <a:r>
              <a:rPr lang="en-GB" sz="2000" b="1" u="sng" dirty="0" smtClean="0"/>
              <a:t>History lung cancer</a:t>
            </a:r>
            <a:endParaRPr lang="en-GB" sz="2000" b="1" u="sng" dirty="0"/>
          </a:p>
          <a:p>
            <a:r>
              <a:rPr lang="en-GB" sz="2000" dirty="0" smtClean="0"/>
              <a:t>(Smoking history)</a:t>
            </a:r>
            <a:endParaRPr lang="en-GB" sz="2000" dirty="0"/>
          </a:p>
          <a:p>
            <a:r>
              <a:rPr lang="en-GB" sz="2000" dirty="0"/>
              <a:t>Previous cancer?</a:t>
            </a:r>
          </a:p>
          <a:p>
            <a:endParaRPr lang="en-GB" sz="2000" dirty="0"/>
          </a:p>
          <a:p>
            <a:r>
              <a:rPr lang="en-GB" sz="2000" dirty="0"/>
              <a:t>Emphysema</a:t>
            </a:r>
          </a:p>
          <a:p>
            <a:r>
              <a:rPr lang="en-GB" sz="2000" dirty="0">
                <a:solidFill>
                  <a:srgbClr val="FF0000"/>
                </a:solidFill>
              </a:rPr>
              <a:t>Size</a:t>
            </a:r>
          </a:p>
          <a:p>
            <a:r>
              <a:rPr lang="en-GB" sz="2000" dirty="0"/>
              <a:t>Solid/ part solid / pure ground glass</a:t>
            </a:r>
          </a:p>
          <a:p>
            <a:r>
              <a:rPr lang="en-GB" sz="2000" dirty="0"/>
              <a:t>No. nodules</a:t>
            </a:r>
          </a:p>
          <a:p>
            <a:r>
              <a:rPr lang="en-GB" sz="2000" dirty="0">
                <a:solidFill>
                  <a:srgbClr val="FF0000"/>
                </a:solidFill>
              </a:rPr>
              <a:t>Lobe</a:t>
            </a:r>
          </a:p>
          <a:p>
            <a:r>
              <a:rPr lang="en-GB" sz="2000" dirty="0" err="1">
                <a:solidFill>
                  <a:srgbClr val="FF0000"/>
                </a:solidFill>
              </a:rPr>
              <a:t>Spiculation</a:t>
            </a:r>
            <a:endParaRPr lang="en-GB" sz="2000" dirty="0">
              <a:solidFill>
                <a:srgbClr val="FF0000"/>
              </a:solidFill>
            </a:endParaRPr>
          </a:p>
          <a:p>
            <a:r>
              <a:rPr lang="en-GB" sz="2000" dirty="0"/>
              <a:t>FDG uptake</a:t>
            </a:r>
          </a:p>
          <a:p>
            <a:endParaRPr lang="en-GB" dirty="0"/>
          </a:p>
          <a:p>
            <a:endParaRPr lang="en-GB" dirty="0"/>
          </a:p>
          <a:p>
            <a:endParaRPr lang="en-GB" dirty="0"/>
          </a:p>
        </p:txBody>
      </p:sp>
      <p:grpSp>
        <p:nvGrpSpPr>
          <p:cNvPr id="7" name="Group 6"/>
          <p:cNvGrpSpPr/>
          <p:nvPr/>
        </p:nvGrpSpPr>
        <p:grpSpPr>
          <a:xfrm>
            <a:off x="168675" y="6197440"/>
            <a:ext cx="5859262" cy="621304"/>
            <a:chOff x="168675" y="6197440"/>
            <a:chExt cx="5859262" cy="621304"/>
          </a:xfrm>
        </p:grpSpPr>
        <p:sp>
          <p:nvSpPr>
            <p:cNvPr id="8" name="Rectangle 7"/>
            <p:cNvSpPr/>
            <p:nvPr/>
          </p:nvSpPr>
          <p:spPr>
            <a:xfrm>
              <a:off x="2290440" y="6287892"/>
              <a:ext cx="3737497" cy="447442"/>
            </a:xfrm>
            <a:prstGeom prst="rect">
              <a:avLst/>
            </a:prstGeom>
          </p:spPr>
          <p:txBody>
            <a:bodyPr wrap="square">
              <a:spAutoFit/>
            </a:bodyPr>
            <a:lstStyle/>
            <a:p>
              <a:r>
                <a:rPr lang="en-GB" sz="1100" dirty="0">
                  <a:latin typeface="arial" panose="020B0604020202020204" pitchFamily="34" charset="0"/>
                </a:rPr>
                <a:t>Callister, ME et al, Thorax. </a:t>
              </a:r>
              <a:r>
                <a:rPr lang="en-GB" sz="1100" dirty="0">
                  <a:solidFill>
                    <a:srgbClr val="000000"/>
                  </a:solidFill>
                  <a:latin typeface="arial" panose="020B0604020202020204" pitchFamily="34" charset="0"/>
                </a:rPr>
                <a:t>2015 Aug;70 </a:t>
              </a:r>
              <a:r>
                <a:rPr lang="en-GB" sz="1100" dirty="0" err="1">
                  <a:solidFill>
                    <a:srgbClr val="000000"/>
                  </a:solidFill>
                  <a:latin typeface="arial" panose="020B0604020202020204" pitchFamily="34" charset="0"/>
                </a:rPr>
                <a:t>Suppl</a:t>
              </a:r>
              <a:r>
                <a:rPr lang="en-GB" sz="1100" dirty="0">
                  <a:solidFill>
                    <a:srgbClr val="000000"/>
                  </a:solidFill>
                  <a:latin typeface="arial" panose="020B0604020202020204" pitchFamily="34" charset="0"/>
                </a:rPr>
                <a:t> 2:ii1-ii54. </a:t>
              </a:r>
              <a:r>
                <a:rPr lang="en-GB" sz="1100" dirty="0" err="1">
                  <a:solidFill>
                    <a:srgbClr val="000000"/>
                  </a:solidFill>
                  <a:latin typeface="arial" panose="020B0604020202020204" pitchFamily="34" charset="0"/>
                </a:rPr>
                <a:t>doi</a:t>
              </a:r>
              <a:r>
                <a:rPr lang="en-GB" sz="1100" dirty="0">
                  <a:solidFill>
                    <a:srgbClr val="000000"/>
                  </a:solidFill>
                  <a:latin typeface="arial" panose="020B0604020202020204" pitchFamily="34" charset="0"/>
                </a:rPr>
                <a:t>: 10.1136/thoraxjnl-2015-207168.</a:t>
              </a:r>
              <a:endParaRPr lang="en-GB" sz="1100" dirty="0"/>
            </a:p>
          </p:txBody>
        </p:sp>
        <p:grpSp>
          <p:nvGrpSpPr>
            <p:cNvPr id="9" name="Group 8"/>
            <p:cNvGrpSpPr/>
            <p:nvPr/>
          </p:nvGrpSpPr>
          <p:grpSpPr>
            <a:xfrm>
              <a:off x="168675" y="6197440"/>
              <a:ext cx="2610036" cy="621304"/>
              <a:chOff x="526449" y="5203944"/>
              <a:chExt cx="2914542" cy="688610"/>
            </a:xfrm>
          </p:grpSpPr>
          <p:sp>
            <p:nvSpPr>
              <p:cNvPr id="10" name="Rectangle 9"/>
              <p:cNvSpPr/>
              <p:nvPr/>
            </p:nvSpPr>
            <p:spPr>
              <a:xfrm>
                <a:off x="1154991" y="5299055"/>
                <a:ext cx="2286000" cy="500137"/>
              </a:xfrm>
              <a:prstGeom prst="rect">
                <a:avLst/>
              </a:prstGeom>
            </p:spPr>
            <p:txBody>
              <a:bodyPr wrap="square">
                <a:spAutoFit/>
              </a:bodyPr>
              <a:lstStyle/>
              <a:p>
                <a:pPr lvl="0" eaLnBrk="0" fontAlgn="base" hangingPunct="0">
                  <a:spcBef>
                    <a:spcPct val="0"/>
                  </a:spcBef>
                  <a:spcAft>
                    <a:spcPct val="0"/>
                  </a:spcAft>
                </a:pPr>
                <a:r>
                  <a:rPr lang="en-US" altLang="en-US" sz="1050" b="1" dirty="0">
                    <a:solidFill>
                      <a:srgbClr val="203953"/>
                    </a:solidFill>
                    <a:latin typeface="Effra"/>
                    <a:cs typeface="Arial" panose="020B0604020202020204" pitchFamily="34" charset="0"/>
                  </a:rPr>
                  <a:t>British Thoracic Society</a:t>
                </a:r>
              </a:p>
              <a:p>
                <a:pPr lvl="0" eaLnBrk="0" fontAlgn="base" hangingPunct="0">
                  <a:spcBef>
                    <a:spcPct val="0"/>
                  </a:spcBef>
                  <a:spcAft>
                    <a:spcPct val="0"/>
                  </a:spcAft>
                </a:pPr>
                <a:endParaRPr lang="en-US" altLang="en-US" sz="800" dirty="0">
                  <a:solidFill>
                    <a:srgbClr val="417CAB"/>
                  </a:solidFill>
                  <a:latin typeface="Effra"/>
                  <a:cs typeface="Arial" panose="020B0604020202020204" pitchFamily="34" charset="0"/>
                </a:endParaRPr>
              </a:p>
              <a:p>
                <a:pPr lvl="0" eaLnBrk="0" fontAlgn="base" hangingPunct="0">
                  <a:spcBef>
                    <a:spcPct val="0"/>
                  </a:spcBef>
                  <a:spcAft>
                    <a:spcPct val="0"/>
                  </a:spcAft>
                </a:pPr>
                <a:r>
                  <a:rPr lang="en-US" altLang="en-US" sz="800" dirty="0">
                    <a:solidFill>
                      <a:srgbClr val="417CAB"/>
                    </a:solidFill>
                    <a:latin typeface="Effra"/>
                    <a:cs typeface="Arial" panose="020B0604020202020204" pitchFamily="34" charset="0"/>
                  </a:rPr>
                  <a:t>Better lung health for all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449" y="5203944"/>
                <a:ext cx="697791" cy="688610"/>
              </a:xfrm>
              <a:prstGeom prst="rect">
                <a:avLst/>
              </a:prstGeom>
            </p:spPr>
          </p:pic>
        </p:grpSp>
      </p:grpSp>
    </p:spTree>
    <p:extLst>
      <p:ext uri="{BB962C8B-B14F-4D97-AF65-F5344CB8AC3E}">
        <p14:creationId xmlns:p14="http://schemas.microsoft.com/office/powerpoint/2010/main" val="741263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Initial approach Solid Nodules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854" y="1035600"/>
            <a:ext cx="4993706" cy="5116593"/>
          </a:xfrm>
          <a:prstGeom prst="rect">
            <a:avLst/>
          </a:prstGeom>
        </p:spPr>
      </p:pic>
      <p:sp>
        <p:nvSpPr>
          <p:cNvPr id="2" name="Rectangle 1"/>
          <p:cNvSpPr/>
          <p:nvPr/>
        </p:nvSpPr>
        <p:spPr>
          <a:xfrm>
            <a:off x="3770813" y="4362994"/>
            <a:ext cx="1471748" cy="1341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88303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49943" y="148046"/>
            <a:ext cx="8229600" cy="705394"/>
          </a:xfrm>
        </p:spPr>
        <p:txBody>
          <a:bodyPr/>
          <a:lstStyle/>
          <a:p>
            <a:r>
              <a:rPr lang="en-GB" dirty="0"/>
              <a:t>Surveillance Solid Nodules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440" y="1028710"/>
            <a:ext cx="6978614" cy="5125475"/>
          </a:xfrm>
          <a:prstGeom prst="rect">
            <a:avLst/>
          </a:prstGeom>
        </p:spPr>
      </p:pic>
    </p:spTree>
    <p:extLst>
      <p:ext uri="{BB962C8B-B14F-4D97-AF65-F5344CB8AC3E}">
        <p14:creationId xmlns:p14="http://schemas.microsoft.com/office/powerpoint/2010/main" val="870916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49943" y="148046"/>
            <a:ext cx="8229600" cy="705394"/>
          </a:xfrm>
        </p:spPr>
        <p:txBody>
          <a:bodyPr/>
          <a:lstStyle/>
          <a:p>
            <a:r>
              <a:rPr lang="en-GB" dirty="0"/>
              <a:t>Surveillance Solid Nodules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440" y="1028710"/>
            <a:ext cx="6978614" cy="5125475"/>
          </a:xfrm>
          <a:prstGeom prst="rect">
            <a:avLst/>
          </a:prstGeom>
        </p:spPr>
      </p:pic>
      <p:sp>
        <p:nvSpPr>
          <p:cNvPr id="2" name="Rectangle 1"/>
          <p:cNvSpPr/>
          <p:nvPr/>
        </p:nvSpPr>
        <p:spPr>
          <a:xfrm>
            <a:off x="2595154" y="1637211"/>
            <a:ext cx="1663337" cy="18810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906368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49943" y="148046"/>
            <a:ext cx="8229600" cy="705394"/>
          </a:xfrm>
        </p:spPr>
        <p:txBody>
          <a:bodyPr/>
          <a:lstStyle/>
          <a:p>
            <a:r>
              <a:rPr lang="en-GB" dirty="0"/>
              <a:t>Surveillance Solid Nodules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440" y="1028710"/>
            <a:ext cx="6978614" cy="5125475"/>
          </a:xfrm>
          <a:prstGeom prst="rect">
            <a:avLst/>
          </a:prstGeom>
        </p:spPr>
      </p:pic>
      <p:sp>
        <p:nvSpPr>
          <p:cNvPr id="2" name="Rectangle 1"/>
          <p:cNvSpPr/>
          <p:nvPr/>
        </p:nvSpPr>
        <p:spPr>
          <a:xfrm>
            <a:off x="4659086" y="1547948"/>
            <a:ext cx="1663337" cy="13607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8868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49943" y="148046"/>
            <a:ext cx="8458926" cy="705394"/>
          </a:xfrm>
        </p:spPr>
        <p:txBody>
          <a:bodyPr/>
          <a:lstStyle/>
          <a:p>
            <a:r>
              <a:rPr lang="en-GB" dirty="0"/>
              <a:t>Sub-Solid Nodules – note no role for PET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388" y="853440"/>
            <a:ext cx="5983224" cy="5257800"/>
          </a:xfrm>
          <a:prstGeom prst="rect">
            <a:avLst/>
          </a:prstGeom>
        </p:spPr>
      </p:pic>
    </p:spTree>
    <p:extLst>
      <p:ext uri="{BB962C8B-B14F-4D97-AF65-F5344CB8AC3E}">
        <p14:creationId xmlns:p14="http://schemas.microsoft.com/office/powerpoint/2010/main" val="285938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p:cNvSpPr>
          <p:nvPr>
            <p:ph idx="1"/>
          </p:nvPr>
        </p:nvSpPr>
        <p:spPr>
          <a:xfrm>
            <a:off x="457200" y="1517715"/>
            <a:ext cx="8229600" cy="4197285"/>
          </a:xfrm>
        </p:spPr>
        <p:txBody>
          <a:bodyPr/>
          <a:lstStyle/>
          <a:p>
            <a:r>
              <a:rPr lang="en-GB" altLang="en-US" sz="3200" dirty="0"/>
              <a:t>Reducing not enough</a:t>
            </a:r>
          </a:p>
          <a:p>
            <a:pPr lvl="1"/>
            <a:r>
              <a:rPr lang="en-GB" altLang="en-US" sz="2800" dirty="0"/>
              <a:t>16-18/day smokers who halved their intake:</a:t>
            </a:r>
          </a:p>
          <a:p>
            <a:pPr lvl="2"/>
            <a:r>
              <a:rPr lang="en-GB" altLang="en-US" sz="2000" dirty="0"/>
              <a:t>No reduction risk</a:t>
            </a:r>
          </a:p>
          <a:p>
            <a:pPr lvl="2"/>
            <a:r>
              <a:rPr lang="en-GB" altLang="en-US" sz="1200" dirty="0" err="1"/>
              <a:t>Tverdal</a:t>
            </a:r>
            <a:r>
              <a:rPr lang="en-GB" altLang="en-US" sz="1200" dirty="0"/>
              <a:t> A, </a:t>
            </a:r>
            <a:r>
              <a:rPr lang="en-GB" altLang="en-US" sz="1200" dirty="0" err="1"/>
              <a:t>Bjartveit</a:t>
            </a:r>
            <a:r>
              <a:rPr lang="en-GB" altLang="en-US" sz="1200" dirty="0"/>
              <a:t> K. Health consequences of reduced daily cigarette consumption. </a:t>
            </a:r>
            <a:r>
              <a:rPr lang="en-GB" altLang="en-US" sz="1200" dirty="0" err="1"/>
              <a:t>Tob</a:t>
            </a:r>
            <a:r>
              <a:rPr lang="en-GB" altLang="en-US" sz="1200" dirty="0"/>
              <a:t> Control 2006;15(6):472-80</a:t>
            </a:r>
          </a:p>
          <a:p>
            <a:pPr lvl="2"/>
            <a:r>
              <a:rPr lang="en-GB" altLang="en-US" sz="1200" dirty="0"/>
              <a:t>.</a:t>
            </a:r>
            <a:endParaRPr lang="en-GB" altLang="en-US" sz="2000" dirty="0"/>
          </a:p>
          <a:p>
            <a:pPr lvl="1"/>
            <a:r>
              <a:rPr lang="en-GB" altLang="en-US" sz="2800" dirty="0"/>
              <a:t>Lifelong male smoker: 15.9% risk of lung cancer death by 75; reduced to 9.9% if stop at 60</a:t>
            </a:r>
          </a:p>
          <a:p>
            <a:pPr lvl="1"/>
            <a:endParaRPr lang="en-GB" altLang="en-US" sz="2800" dirty="0"/>
          </a:p>
          <a:p>
            <a:pPr lvl="1"/>
            <a:r>
              <a:rPr lang="en-GB" altLang="en-US" sz="2800" dirty="0"/>
              <a:t>Women: 9.5% risk reduced to 5.3% if stop at 60; 2.2% if stop at 50.</a:t>
            </a:r>
          </a:p>
          <a:p>
            <a:pPr lvl="2"/>
            <a:r>
              <a:rPr lang="en-GB" altLang="en-US" sz="1200" dirty="0" err="1"/>
              <a:t>Peto</a:t>
            </a:r>
            <a:r>
              <a:rPr lang="en-GB" altLang="en-US" sz="1200" dirty="0"/>
              <a:t> R, Darby S, </a:t>
            </a:r>
            <a:r>
              <a:rPr lang="en-GB" altLang="en-US" sz="1200" dirty="0" err="1"/>
              <a:t>Deo</a:t>
            </a:r>
            <a:r>
              <a:rPr lang="en-GB" altLang="en-US" sz="1200" dirty="0"/>
              <a:t> H, et al. Smoking, smoking cessation, and lung cancer in the UK since 1950: combination of national statistics with two case-control studies. BMJ 2000;321(7257):323-29</a:t>
            </a:r>
          </a:p>
        </p:txBody>
      </p:sp>
      <p:sp>
        <p:nvSpPr>
          <p:cNvPr id="11266" name="Rectangle 2"/>
          <p:cNvSpPr>
            <a:spLocks noGrp="1"/>
          </p:cNvSpPr>
          <p:nvPr>
            <p:ph type="title"/>
          </p:nvPr>
        </p:nvSpPr>
        <p:spPr/>
        <p:txBody>
          <a:bodyPr/>
          <a:lstStyle/>
          <a:p>
            <a:r>
              <a:rPr lang="en-GB" altLang="en-US" dirty="0"/>
              <a:t>Smoking cessation: need to STOP</a:t>
            </a:r>
          </a:p>
        </p:txBody>
      </p:sp>
    </p:spTree>
    <p:extLst>
      <p:ext uri="{BB962C8B-B14F-4D97-AF65-F5344CB8AC3E}">
        <p14:creationId xmlns:p14="http://schemas.microsoft.com/office/powerpoint/2010/main" val="27522331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49943" y="148046"/>
            <a:ext cx="8229600" cy="705394"/>
          </a:xfrm>
        </p:spPr>
        <p:txBody>
          <a:bodyPr/>
          <a:lstStyle/>
          <a:p>
            <a:r>
              <a:rPr lang="en-GB" dirty="0"/>
              <a:t>Sub-Solid Nodules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388" y="853440"/>
            <a:ext cx="5983224" cy="5257800"/>
          </a:xfrm>
          <a:prstGeom prst="rect">
            <a:avLst/>
          </a:prstGeom>
        </p:spPr>
      </p:pic>
      <p:sp>
        <p:nvSpPr>
          <p:cNvPr id="2" name="Rectangle 1"/>
          <p:cNvSpPr/>
          <p:nvPr/>
        </p:nvSpPr>
        <p:spPr>
          <a:xfrm>
            <a:off x="2683691" y="2331719"/>
            <a:ext cx="2889795" cy="455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38572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49943" y="148046"/>
            <a:ext cx="8229600" cy="705394"/>
          </a:xfrm>
        </p:spPr>
        <p:txBody>
          <a:bodyPr/>
          <a:lstStyle/>
          <a:p>
            <a:r>
              <a:rPr lang="en-GB" dirty="0"/>
              <a:t>Sub-Solid Nodules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388" y="853440"/>
            <a:ext cx="5983224" cy="5257800"/>
          </a:xfrm>
          <a:prstGeom prst="rect">
            <a:avLst/>
          </a:prstGeom>
        </p:spPr>
      </p:pic>
      <p:sp>
        <p:nvSpPr>
          <p:cNvPr id="2" name="Rectangle 1"/>
          <p:cNvSpPr/>
          <p:nvPr/>
        </p:nvSpPr>
        <p:spPr>
          <a:xfrm>
            <a:off x="2291806" y="4143102"/>
            <a:ext cx="1688012" cy="14042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7548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49943" y="148046"/>
            <a:ext cx="8229600" cy="705394"/>
          </a:xfrm>
        </p:spPr>
        <p:txBody>
          <a:bodyPr/>
          <a:lstStyle/>
          <a:p>
            <a:r>
              <a:rPr lang="en-GB" dirty="0"/>
              <a:t>Sub-Solid Nodules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388" y="853440"/>
            <a:ext cx="5983224" cy="5257800"/>
          </a:xfrm>
          <a:prstGeom prst="rect">
            <a:avLst/>
          </a:prstGeom>
        </p:spPr>
      </p:pic>
      <p:sp>
        <p:nvSpPr>
          <p:cNvPr id="2" name="Rectangle 1"/>
          <p:cNvSpPr/>
          <p:nvPr/>
        </p:nvSpPr>
        <p:spPr>
          <a:xfrm>
            <a:off x="3911600" y="4090851"/>
            <a:ext cx="3438434" cy="14042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58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4456" y="1237129"/>
            <a:ext cx="8222343" cy="4477871"/>
          </a:xfrm>
        </p:spPr>
        <p:txBody>
          <a:bodyPr/>
          <a:lstStyle/>
          <a:p>
            <a:r>
              <a:rPr lang="en-GB" sz="2800" dirty="0"/>
              <a:t>1. Refer/ advise on smoking cessation:</a:t>
            </a:r>
          </a:p>
          <a:p>
            <a:pPr lvl="1"/>
            <a:r>
              <a:rPr lang="en-GB" sz="2400" dirty="0"/>
              <a:t>National referral system</a:t>
            </a:r>
          </a:p>
          <a:p>
            <a:pPr lvl="2"/>
            <a:r>
              <a:rPr lang="en-GB" sz="1800" dirty="0">
                <a:hlinkClick r:id="rId2"/>
              </a:rPr>
              <a:t>https://nww.referralshub.eastmidlands.nhs.uk/NewReferral/imperial</a:t>
            </a:r>
            <a:endParaRPr lang="en-GB" sz="1800" dirty="0"/>
          </a:p>
          <a:p>
            <a:pPr lvl="1"/>
            <a:r>
              <a:rPr lang="en-GB" sz="2400" dirty="0"/>
              <a:t>Complete “very brief advice” training module</a:t>
            </a:r>
          </a:p>
          <a:p>
            <a:pPr lvl="2"/>
            <a:r>
              <a:rPr lang="en-GB" sz="1800" dirty="0">
                <a:hlinkClick r:id="rId3"/>
              </a:rPr>
              <a:t>http://www.ncsct.co.uk/publication_very-brief-advice.php</a:t>
            </a:r>
            <a:endParaRPr lang="en-GB" sz="1800" dirty="0"/>
          </a:p>
          <a:p>
            <a:pPr lvl="1"/>
            <a:endParaRPr lang="en-GB" sz="2400" dirty="0"/>
          </a:p>
          <a:p>
            <a:r>
              <a:rPr lang="en-GB" sz="2800" dirty="0"/>
              <a:t>2. Assess and record performance status accurately</a:t>
            </a:r>
          </a:p>
          <a:p>
            <a:endParaRPr lang="en-GB" sz="2800" dirty="0"/>
          </a:p>
          <a:p>
            <a:r>
              <a:rPr lang="en-GB" sz="2800" dirty="0"/>
              <a:t>3. Refer to Lung MDT/ nodule MDT/ </a:t>
            </a:r>
            <a:r>
              <a:rPr lang="en-GB" sz="2800" dirty="0" err="1"/>
              <a:t>Resp</a:t>
            </a:r>
            <a:r>
              <a:rPr lang="en-GB" sz="2800" dirty="0"/>
              <a:t> team</a:t>
            </a:r>
          </a:p>
          <a:p>
            <a:pPr lvl="1"/>
            <a:r>
              <a:rPr lang="en-GB" sz="2400" dirty="0"/>
              <a:t>Don’t just follow the x-ray report or acute oncology advice</a:t>
            </a:r>
          </a:p>
        </p:txBody>
      </p:sp>
      <p:sp>
        <p:nvSpPr>
          <p:cNvPr id="3" name="Title 2"/>
          <p:cNvSpPr>
            <a:spLocks noGrp="1"/>
          </p:cNvSpPr>
          <p:nvPr>
            <p:ph type="title"/>
          </p:nvPr>
        </p:nvSpPr>
        <p:spPr/>
        <p:txBody>
          <a:bodyPr/>
          <a:lstStyle/>
          <a:p>
            <a:r>
              <a:rPr lang="en-GB" dirty="0"/>
              <a:t>3 most important things you can do</a:t>
            </a:r>
          </a:p>
        </p:txBody>
      </p:sp>
    </p:spTree>
    <p:extLst>
      <p:ext uri="{BB962C8B-B14F-4D97-AF65-F5344CB8AC3E}">
        <p14:creationId xmlns:p14="http://schemas.microsoft.com/office/powerpoint/2010/main" val="1438366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6652" y="2440501"/>
            <a:ext cx="5465498" cy="3590436"/>
          </a:xfrm>
        </p:spPr>
      </p:pic>
      <p:sp>
        <p:nvSpPr>
          <p:cNvPr id="3" name="Title 2"/>
          <p:cNvSpPr>
            <a:spLocks noGrp="1"/>
          </p:cNvSpPr>
          <p:nvPr>
            <p:ph type="title"/>
          </p:nvPr>
        </p:nvSpPr>
        <p:spPr>
          <a:xfrm>
            <a:off x="412235" y="203462"/>
            <a:ext cx="8229600" cy="824060"/>
          </a:xfrm>
        </p:spPr>
        <p:txBody>
          <a:bodyPr/>
          <a:lstStyle/>
          <a:p>
            <a:r>
              <a:rPr lang="en-GB" dirty="0"/>
              <a:t>Help your patients to stop smoking</a:t>
            </a:r>
          </a:p>
        </p:txBody>
      </p:sp>
      <p:sp>
        <p:nvSpPr>
          <p:cNvPr id="5" name="Text Placeholder 4"/>
          <p:cNvSpPr>
            <a:spLocks noGrp="1"/>
          </p:cNvSpPr>
          <p:nvPr>
            <p:ph type="body" idx="4294967295"/>
          </p:nvPr>
        </p:nvSpPr>
        <p:spPr>
          <a:xfrm>
            <a:off x="485480" y="930898"/>
            <a:ext cx="8229600" cy="813062"/>
          </a:xfrm>
          <a:prstGeom prst="rect">
            <a:avLst/>
          </a:prstGeom>
        </p:spPr>
        <p:txBody>
          <a:bodyPr/>
          <a:lstStyle/>
          <a:p>
            <a:pPr lvl="1"/>
            <a:r>
              <a:rPr lang="en-GB" dirty="0"/>
              <a:t>National referral system</a:t>
            </a:r>
          </a:p>
          <a:p>
            <a:pPr lvl="2"/>
            <a:r>
              <a:rPr lang="en-GB" dirty="0">
                <a:hlinkClick r:id="rId3"/>
              </a:rPr>
              <a:t>https://nww.referralshub.eastmidlands.nhs.uk/NewReferral/imperial</a:t>
            </a:r>
            <a:endParaRPr lang="en-GB" dirty="0"/>
          </a:p>
          <a:p>
            <a:pPr lvl="1"/>
            <a:r>
              <a:rPr lang="en-GB" dirty="0"/>
              <a:t>Complete “very brief advice” training module</a:t>
            </a:r>
          </a:p>
          <a:p>
            <a:pPr lvl="2"/>
            <a:r>
              <a:rPr lang="en-GB" dirty="0">
                <a:hlinkClick r:id="rId4"/>
              </a:rPr>
              <a:t>http://www.ncsct.co.uk/publication_very-brief-advice.php</a:t>
            </a:r>
            <a:endParaRPr lang="en-GB" dirty="0"/>
          </a:p>
          <a:p>
            <a:endParaRPr lang="en-GB" dirty="0"/>
          </a:p>
        </p:txBody>
      </p:sp>
      <p:sp>
        <p:nvSpPr>
          <p:cNvPr id="6" name="TextBox 5"/>
          <p:cNvSpPr txBox="1"/>
          <p:nvPr/>
        </p:nvSpPr>
        <p:spPr>
          <a:xfrm>
            <a:off x="367645" y="2752627"/>
            <a:ext cx="1998483" cy="3170099"/>
          </a:xfrm>
          <a:prstGeom prst="rect">
            <a:avLst/>
          </a:prstGeom>
          <a:noFill/>
        </p:spPr>
        <p:txBody>
          <a:bodyPr wrap="square" rtlCol="0">
            <a:spAutoFit/>
          </a:bodyPr>
          <a:lstStyle/>
          <a:p>
            <a:r>
              <a:rPr lang="en-GB" sz="4000" dirty="0"/>
              <a:t>ASK</a:t>
            </a:r>
          </a:p>
          <a:p>
            <a:endParaRPr lang="en-GB" sz="4000" dirty="0"/>
          </a:p>
          <a:p>
            <a:r>
              <a:rPr lang="en-GB" sz="4000" dirty="0"/>
              <a:t>ADVISE</a:t>
            </a:r>
          </a:p>
          <a:p>
            <a:endParaRPr lang="en-GB" sz="4000" dirty="0"/>
          </a:p>
          <a:p>
            <a:r>
              <a:rPr lang="en-GB" sz="4000" dirty="0"/>
              <a:t>ACT</a:t>
            </a:r>
          </a:p>
        </p:txBody>
      </p:sp>
    </p:spTree>
    <p:extLst>
      <p:ext uri="{BB962C8B-B14F-4D97-AF65-F5344CB8AC3E}">
        <p14:creationId xmlns:p14="http://schemas.microsoft.com/office/powerpoint/2010/main" val="1936551895"/>
      </p:ext>
    </p:extLst>
  </p:cSld>
  <p:clrMapOvr>
    <a:masterClrMapping/>
  </p:clrMapOvr>
</p:sld>
</file>

<file path=ppt/theme/theme1.xml><?xml version="1.0" encoding="utf-8"?>
<a:theme xmlns:a="http://schemas.openxmlformats.org/drawingml/2006/main" name="ICH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ICHT theme" id="{C1951DD4-3A6B-4574-9604-90890E2C6428}" vid="{704C61C5-C1E6-441C-9FDB-80D75855E5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1480</TotalTime>
  <Words>3727</Words>
  <Application>Microsoft Office PowerPoint</Application>
  <PresentationFormat>On-screen Show (4:3)</PresentationFormat>
  <Paragraphs>516</Paragraphs>
  <Slides>83</Slides>
  <Notes>4</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ICHT theme</vt:lpstr>
      <vt:lpstr>Lung Cancer for the General Physician</vt:lpstr>
      <vt:lpstr>Overview</vt:lpstr>
      <vt:lpstr>Lung cancer is common….</vt:lpstr>
      <vt:lpstr>Lung cancer is common… &amp; survival is poor</vt:lpstr>
      <vt:lpstr>Lung cancer is common… &amp; survival is poor</vt:lpstr>
      <vt:lpstr>Lung cancer is common… &amp; survival is poor &amp; yet it is preventable</vt:lpstr>
      <vt:lpstr>Smoking and lung cancer</vt:lpstr>
      <vt:lpstr>Smoking cessation: need to STOP</vt:lpstr>
      <vt:lpstr>Help your patients to stop smoking</vt:lpstr>
      <vt:lpstr>Environment</vt:lpstr>
      <vt:lpstr>Asbestos</vt:lpstr>
      <vt:lpstr>Family History</vt:lpstr>
      <vt:lpstr>Medical risk factors:</vt:lpstr>
      <vt:lpstr>Be careful when ordering scans</vt:lpstr>
      <vt:lpstr>Performance status</vt:lpstr>
      <vt:lpstr>Survival is related to performance status</vt:lpstr>
      <vt:lpstr>Performance Status &amp; Survival</vt:lpstr>
      <vt:lpstr>WHO Performance status: at time of assessment</vt:lpstr>
      <vt:lpstr>Question 1 on performance status</vt:lpstr>
      <vt:lpstr>Question 1 on performance status</vt:lpstr>
      <vt:lpstr>Question 2 on performance status</vt:lpstr>
      <vt:lpstr>Question 2 on performance status</vt:lpstr>
      <vt:lpstr>How do people present? Who should you refer? </vt:lpstr>
      <vt:lpstr>Referral: NICE CG12 June 2015</vt:lpstr>
      <vt:lpstr>Lung cancer pathway   Diagnose Stage Select best treatment  Quickly!</vt:lpstr>
      <vt:lpstr>Diagnosis</vt:lpstr>
      <vt:lpstr>Diagnosis</vt:lpstr>
      <vt:lpstr>Diagnosis</vt:lpstr>
      <vt:lpstr>Stage is the other key determinant of survival</vt:lpstr>
      <vt:lpstr>Staging</vt:lpstr>
      <vt:lpstr>T stage</vt:lpstr>
      <vt:lpstr>N stage</vt:lpstr>
      <vt:lpstr>Resectable 0- IIB: higher grades will need adjuvant chemo </vt:lpstr>
      <vt:lpstr>IIIA/B Not resectable but radical chemorad?</vt:lpstr>
      <vt:lpstr>IV: Mets: Palliative/ Systemic treatment mostly*</vt:lpstr>
      <vt:lpstr>Treatment</vt:lpstr>
      <vt:lpstr>Treatments: Surgery</vt:lpstr>
      <vt:lpstr>Treatments: Surgery</vt:lpstr>
      <vt:lpstr>Treatments: Radiotherapy</vt:lpstr>
      <vt:lpstr>Tissue is the issue: different Lung cancers</vt:lpstr>
      <vt:lpstr>Small cell</vt:lpstr>
      <vt:lpstr>Small cell</vt:lpstr>
      <vt:lpstr>Small cell survival</vt:lpstr>
      <vt:lpstr>Development of squamous cell carcinoma</vt:lpstr>
      <vt:lpstr>Squamous cell after pneumonia on emphysema background</vt:lpstr>
      <vt:lpstr>Development of Adenocarcinoma</vt:lpstr>
      <vt:lpstr>Why “Tissue is the issue” 1: Sq vs adeno</vt:lpstr>
      <vt:lpstr>Why “Tissue is the issue” 2: 57yr male, anaemia, weight loss, very abnormal imaging</vt:lpstr>
      <vt:lpstr>Why tissue is the issue 2: It’s not always cancer, even when the radiologist says it is</vt:lpstr>
      <vt:lpstr>Learning point 2: It’s not always cancer even when the radiologist says so..</vt:lpstr>
      <vt:lpstr>Learning point 2: It’s not always cancer even when the radiologist says so..</vt:lpstr>
      <vt:lpstr>Why tissue is the issue 3: Tissue diagnosis and staging (with EBUS) improves survival</vt:lpstr>
      <vt:lpstr>Tissue is the issue 4:  Improved understanding: targeted therapies</vt:lpstr>
      <vt:lpstr>Tissue is the issue 4:  Improved understanding: targeted therapies</vt:lpstr>
      <vt:lpstr>Exploiting oncogene addiction: targeted therapy: EGFR-TKI</vt:lpstr>
      <vt:lpstr>Treatments Chemotherapy</vt:lpstr>
      <vt:lpstr>Targeted therapies improve outcomes</vt:lpstr>
      <vt:lpstr>Targeted therapies improve outcomes</vt:lpstr>
      <vt:lpstr>Targeted therapies improve outcomes</vt:lpstr>
      <vt:lpstr>Palliative Care</vt:lpstr>
      <vt:lpstr>Palliative care</vt:lpstr>
      <vt:lpstr>SVCO</vt:lpstr>
      <vt:lpstr>MSCC (metastatic spinal cord compression) - Who?</vt:lpstr>
      <vt:lpstr>MSCC (metastatic spinal cord compression)</vt:lpstr>
      <vt:lpstr>Haemoptysis</vt:lpstr>
      <vt:lpstr>Screening?</vt:lpstr>
      <vt:lpstr>Pulmonary nodules are common and usually benign</vt:lpstr>
      <vt:lpstr>Pulmonary nodules get better on their own</vt:lpstr>
      <vt:lpstr>Investigation has risks</vt:lpstr>
      <vt:lpstr>Size important but non-linear</vt:lpstr>
      <vt:lpstr>Not all nodules are the same</vt:lpstr>
      <vt:lpstr>Initial approach Solid Nodules</vt:lpstr>
      <vt:lpstr>Initial approach Solid Nodules</vt:lpstr>
      <vt:lpstr>What factors do you need to know?</vt:lpstr>
      <vt:lpstr>Initial approach Solid Nodules</vt:lpstr>
      <vt:lpstr>Surveillance Solid Nodules</vt:lpstr>
      <vt:lpstr>Surveillance Solid Nodules</vt:lpstr>
      <vt:lpstr>Surveillance Solid Nodules</vt:lpstr>
      <vt:lpstr>Sub-Solid Nodules – note no role for PET</vt:lpstr>
      <vt:lpstr>Sub-Solid Nodules</vt:lpstr>
      <vt:lpstr>Sub-Solid Nodules</vt:lpstr>
      <vt:lpstr>Sub-Solid Nodules</vt:lpstr>
      <vt:lpstr>3 most important things you can do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Antibiotics in Bronchiectasis</dc:title>
  <dc:creator>matthew berry</dc:creator>
  <cp:lastModifiedBy>Berry, Matthew</cp:lastModifiedBy>
  <cp:revision>184</cp:revision>
  <cp:lastPrinted>2018-02-12T10:12:03Z</cp:lastPrinted>
  <dcterms:created xsi:type="dcterms:W3CDTF">2015-06-09T20:03:01Z</dcterms:created>
  <dcterms:modified xsi:type="dcterms:W3CDTF">2018-02-16T11:40:19Z</dcterms:modified>
</cp:coreProperties>
</file>